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4"/>
    <p:sldMasterId id="2147483683" r:id="rId5"/>
  </p:sldMasterIdLst>
  <p:notesMasterIdLst>
    <p:notesMasterId r:id="rId51"/>
  </p:notesMasterIdLst>
  <p:sldIdLst>
    <p:sldId id="256" r:id="rId6"/>
    <p:sldId id="286" r:id="rId7"/>
    <p:sldId id="264" r:id="rId8"/>
    <p:sldId id="318" r:id="rId9"/>
    <p:sldId id="319" r:id="rId10"/>
    <p:sldId id="320" r:id="rId11"/>
    <p:sldId id="321" r:id="rId12"/>
    <p:sldId id="323" r:id="rId13"/>
    <p:sldId id="324" r:id="rId14"/>
    <p:sldId id="325" r:id="rId15"/>
    <p:sldId id="326" r:id="rId16"/>
    <p:sldId id="322" r:id="rId17"/>
    <p:sldId id="288" r:id="rId18"/>
    <p:sldId id="289" r:id="rId19"/>
    <p:sldId id="291" r:id="rId20"/>
    <p:sldId id="297" r:id="rId21"/>
    <p:sldId id="295" r:id="rId22"/>
    <p:sldId id="327" r:id="rId23"/>
    <p:sldId id="296" r:id="rId24"/>
    <p:sldId id="298" r:id="rId25"/>
    <p:sldId id="300" r:id="rId26"/>
    <p:sldId id="287" r:id="rId27"/>
    <p:sldId id="290" r:id="rId28"/>
    <p:sldId id="307" r:id="rId29"/>
    <p:sldId id="350" r:id="rId30"/>
    <p:sldId id="351" r:id="rId31"/>
    <p:sldId id="352" r:id="rId32"/>
    <p:sldId id="311" r:id="rId33"/>
    <p:sldId id="331" r:id="rId34"/>
    <p:sldId id="332" r:id="rId35"/>
    <p:sldId id="335" r:id="rId36"/>
    <p:sldId id="336" r:id="rId37"/>
    <p:sldId id="337" r:id="rId38"/>
    <p:sldId id="353" r:id="rId39"/>
    <p:sldId id="354" r:id="rId40"/>
    <p:sldId id="340" r:id="rId41"/>
    <p:sldId id="341" r:id="rId42"/>
    <p:sldId id="355" r:id="rId43"/>
    <p:sldId id="356" r:id="rId44"/>
    <p:sldId id="344" r:id="rId45"/>
    <p:sldId id="345" r:id="rId46"/>
    <p:sldId id="357" r:id="rId47"/>
    <p:sldId id="358" r:id="rId48"/>
    <p:sldId id="348" r:id="rId49"/>
    <p:sldId id="359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160" autoAdjust="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6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47258-5D74-458C-A545-43983324CB32}" type="datetimeFigureOut">
              <a:rPr lang="en-US" smtClean="0"/>
              <a:pPr/>
              <a:t>1/22/2016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E73F3-5FA6-4416-B0DB-E5698F2ADB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981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E73F3-5FA6-4416-B0DB-E5698F2ADB0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495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63500" y="6431643"/>
            <a:ext cx="2276928" cy="42635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-437931" y="-525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23438"/>
            <a:ext cx="7772400" cy="772345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095783"/>
            <a:ext cx="6400800" cy="801258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4" name="Picture 13" descr="Screen Shot 2013-07-08 at 11.57.19 A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40428" y="6279522"/>
            <a:ext cx="6803572" cy="573640"/>
          </a:xfrm>
          <a:prstGeom prst="rect">
            <a:avLst/>
          </a:prstGeom>
        </p:spPr>
      </p:pic>
      <p:pic>
        <p:nvPicPr>
          <p:cNvPr id="15" name="Picture 14" descr="Screen Shot 2013-07-08 at 11.57.19 AM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29600" y="6431643"/>
            <a:ext cx="447818" cy="148246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7431067" y="6431643"/>
            <a:ext cx="1626590" cy="4215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5708598" y="4930417"/>
            <a:ext cx="3758491" cy="1501104"/>
            <a:chOff x="404598" y="4885857"/>
            <a:chExt cx="3758491" cy="1501104"/>
          </a:xfrm>
        </p:grpSpPr>
        <p:sp>
          <p:nvSpPr>
            <p:cNvPr id="17" name="Title 1"/>
            <p:cNvSpPr txBox="1">
              <a:spLocks/>
            </p:cNvSpPr>
            <p:nvPr/>
          </p:nvSpPr>
          <p:spPr>
            <a:xfrm>
              <a:off x="404598" y="4897886"/>
              <a:ext cx="3758491" cy="148907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4800" spc="-100" dirty="0" smtClean="0">
                  <a:solidFill>
                    <a:prstClr val="black"/>
                  </a:solidFill>
                </a:rPr>
                <a:t>IS OPEN</a:t>
              </a:r>
              <a:endParaRPr lang="en-US" sz="4800" spc="-100" dirty="0">
                <a:solidFill>
                  <a:prstClr val="black"/>
                </a:solidFill>
              </a:endParaRPr>
            </a:p>
          </p:txBody>
        </p:sp>
        <p:sp>
          <p:nvSpPr>
            <p:cNvPr id="18" name="Title 1"/>
            <p:cNvSpPr txBox="1">
              <a:spLocks/>
            </p:cNvSpPr>
            <p:nvPr/>
          </p:nvSpPr>
          <p:spPr>
            <a:xfrm>
              <a:off x="404598" y="4885857"/>
              <a:ext cx="3758491" cy="67586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400" spc="-100" dirty="0" smtClean="0">
                  <a:solidFill>
                    <a:srgbClr val="E86D1F"/>
                  </a:solidFill>
                </a:rPr>
                <a:t>THE LIBRARY</a:t>
              </a:r>
              <a:endParaRPr lang="en-US" sz="2400" spc="-100" dirty="0">
                <a:solidFill>
                  <a:srgbClr val="E86D1F"/>
                </a:solidFill>
              </a:endParaRPr>
            </a:p>
          </p:txBody>
        </p:sp>
      </p:grpSp>
      <p:pic>
        <p:nvPicPr>
          <p:cNvPr id="19" name="Picture 18" descr="innovative_logo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930" y="5442852"/>
            <a:ext cx="3085904" cy="637797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 userDrawn="1"/>
        </p:nvCxnSpPr>
        <p:spPr>
          <a:xfrm>
            <a:off x="625930" y="2897041"/>
            <a:ext cx="8518070" cy="0"/>
          </a:xfrm>
          <a:prstGeom prst="straightConnector1">
            <a:avLst/>
          </a:prstGeom>
          <a:ln w="6350">
            <a:solidFill>
              <a:srgbClr val="A295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311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81000" y="1524000"/>
            <a:ext cx="8382000" cy="495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Polaris-Logo-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746760"/>
            <a:ext cx="914400" cy="243840"/>
          </a:xfrm>
          <a:prstGeom prst="rect">
            <a:avLst/>
          </a:prstGeom>
        </p:spPr>
      </p:pic>
      <p:sp>
        <p:nvSpPr>
          <p:cNvPr id="15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914400"/>
            <a:ext cx="6705600" cy="457200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Tx/>
              <a:buNone/>
              <a:defRPr sz="1800" b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Enter 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9600" y="1524000"/>
            <a:ext cx="8153400" cy="42672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895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63500" y="6431643"/>
            <a:ext cx="2276928" cy="42635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-437931" y="-525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23438"/>
            <a:ext cx="7772400" cy="772345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095783"/>
            <a:ext cx="6400800" cy="801258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4" name="Picture 13" descr="Screen Shot 2013-07-08 at 11.57.19 A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40428" y="6279522"/>
            <a:ext cx="6803572" cy="573640"/>
          </a:xfrm>
          <a:prstGeom prst="rect">
            <a:avLst/>
          </a:prstGeom>
        </p:spPr>
      </p:pic>
      <p:pic>
        <p:nvPicPr>
          <p:cNvPr id="15" name="Picture 14" descr="Screen Shot 2013-07-08 at 11.57.19 AM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29600" y="6431643"/>
            <a:ext cx="447818" cy="148246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7431067" y="6431643"/>
            <a:ext cx="1626590" cy="4215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5708598" y="4930417"/>
            <a:ext cx="3758491" cy="1501104"/>
            <a:chOff x="404598" y="4885857"/>
            <a:chExt cx="3758491" cy="1501104"/>
          </a:xfrm>
        </p:grpSpPr>
        <p:sp>
          <p:nvSpPr>
            <p:cNvPr id="17" name="Title 1"/>
            <p:cNvSpPr txBox="1">
              <a:spLocks/>
            </p:cNvSpPr>
            <p:nvPr/>
          </p:nvSpPr>
          <p:spPr>
            <a:xfrm>
              <a:off x="404598" y="4897886"/>
              <a:ext cx="3758491" cy="148907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4800" spc="-100" dirty="0" smtClean="0"/>
                <a:t>IS OPEN</a:t>
              </a:r>
              <a:endParaRPr lang="en-US" sz="4800" spc="-100" dirty="0"/>
            </a:p>
          </p:txBody>
        </p:sp>
        <p:sp>
          <p:nvSpPr>
            <p:cNvPr id="18" name="Title 1"/>
            <p:cNvSpPr txBox="1">
              <a:spLocks/>
            </p:cNvSpPr>
            <p:nvPr/>
          </p:nvSpPr>
          <p:spPr>
            <a:xfrm>
              <a:off x="404598" y="4885857"/>
              <a:ext cx="3758491" cy="67586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400" spc="-100" dirty="0" smtClean="0">
                  <a:solidFill>
                    <a:srgbClr val="E86D1F"/>
                  </a:solidFill>
                </a:rPr>
                <a:t>THE LIBRARY</a:t>
              </a:r>
              <a:endParaRPr lang="en-US" sz="2400" spc="-100" dirty="0">
                <a:solidFill>
                  <a:srgbClr val="E86D1F"/>
                </a:solidFill>
              </a:endParaRPr>
            </a:p>
          </p:txBody>
        </p:sp>
      </p:grpSp>
      <p:pic>
        <p:nvPicPr>
          <p:cNvPr id="19" name="Picture 18" descr="innovative_logo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930" y="5442852"/>
            <a:ext cx="3085904" cy="637797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 userDrawn="1"/>
        </p:nvCxnSpPr>
        <p:spPr>
          <a:xfrm>
            <a:off x="625930" y="2897041"/>
            <a:ext cx="8518070" cy="0"/>
          </a:xfrm>
          <a:prstGeom prst="straightConnector1">
            <a:avLst/>
          </a:prstGeom>
          <a:ln w="6350">
            <a:solidFill>
              <a:srgbClr val="A295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00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E7B6-6D84-B84C-A865-AF1CD80CA45A}" type="datetimeFigureOut">
              <a:rPr lang="en-US" smtClean="0"/>
              <a:pPr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A078-F192-234F-BF4E-269995678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51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E7B6-6D84-B84C-A865-AF1CD80CA45A}" type="datetimeFigureOut">
              <a:rPr lang="en-US" smtClean="0"/>
              <a:pPr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A078-F192-234F-BF4E-269995678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25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E7B6-6D84-B84C-A865-AF1CD80CA45A}" type="datetimeFigureOut">
              <a:rPr lang="en-US" smtClean="0"/>
              <a:pPr/>
              <a:t>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A078-F192-234F-BF4E-269995678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996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E7B6-6D84-B84C-A865-AF1CD80CA45A}" type="datetimeFigureOut">
              <a:rPr lang="en-US" smtClean="0"/>
              <a:pPr/>
              <a:t>1/22/2016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A078-F192-234F-BF4E-269995678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52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E7B6-6D84-B84C-A865-AF1CD80CA45A}" type="datetimeFigureOut">
              <a:rPr lang="en-US" smtClean="0"/>
              <a:pPr/>
              <a:t>1/22/2016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A078-F192-234F-BF4E-269995678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37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E7B6-6D84-B84C-A865-AF1CD80CA45A}" type="datetimeFigureOut">
              <a:rPr lang="en-US" smtClean="0"/>
              <a:pPr/>
              <a:t>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A078-F192-234F-BF4E-269995678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69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E7B6-6D84-B84C-A865-AF1CD80CA4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A078-F192-234F-BF4E-2699956788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189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E7B6-6D84-B84C-A865-AF1CD80CA4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A078-F192-234F-BF4E-2699956788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245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E7B6-6D84-B84C-A865-AF1CD80CA4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A078-F192-234F-BF4E-2699956788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556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E7B6-6D84-B84C-A865-AF1CD80CA4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A078-F192-234F-BF4E-2699956788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52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E7B6-6D84-B84C-A865-AF1CD80CA4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A078-F192-234F-BF4E-2699956788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049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E7B6-6D84-B84C-A865-AF1CD80CA4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A078-F192-234F-BF4E-2699956788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246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57200" y="0"/>
            <a:ext cx="8534400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Polaris-Logo-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746760"/>
            <a:ext cx="914400" cy="24384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505200" y="1752600"/>
            <a:ext cx="4876800" cy="7620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r">
              <a:defRPr sz="2800" b="1" cap="none" baseline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Enter divider slide text here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990600" y="2743200"/>
            <a:ext cx="7467600" cy="3429000"/>
          </a:xfrm>
        </p:spPr>
        <p:txBody>
          <a:bodyPr/>
          <a:lstStyle>
            <a:lvl1pPr>
              <a:defRPr sz="2400"/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3870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1752600" y="838200"/>
            <a:ext cx="6705600" cy="457200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Tx/>
              <a:buNone/>
              <a:defRPr sz="1800" b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Enter slide title here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1600200"/>
            <a:ext cx="8382000" cy="4876800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b="1"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z="1600" dirty="0" smtClean="0">
                <a:latin typeface="Arial" pitchFamily="34" charset="0"/>
                <a:cs typeface="Arial" pitchFamily="34" charset="0"/>
              </a:rPr>
              <a:t>First level</a:t>
            </a:r>
          </a:p>
          <a:p>
            <a:pPr lvl="1"/>
            <a:r>
              <a:rPr lang="en-US" sz="1600" dirty="0" smtClean="0">
                <a:latin typeface="Arial" pitchFamily="34" charset="0"/>
                <a:cs typeface="Arial" pitchFamily="34" charset="0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45181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42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8340"/>
            <a:ext cx="8229600" cy="5128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07571" y="64140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B94E7B6-6D84-B84C-A865-AF1CD80CA4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1646" y="64140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0D1A078-F192-234F-BF4E-2699956788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414079"/>
            <a:ext cx="1995714" cy="365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5" y="6507798"/>
            <a:ext cx="1803400" cy="25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61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E86D1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E86D1F"/>
        </a:buClr>
        <a:buSzPct val="75000"/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A2958A"/>
        </a:buClr>
        <a:buSzPct val="100000"/>
        <a:buFont typeface="Lucida Grande"/>
        <a:buChar char="–"/>
        <a:defRPr sz="2400" kern="1200">
          <a:solidFill>
            <a:srgbClr val="A2958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A2958A"/>
        </a:buClr>
        <a:buSzPct val="75000"/>
        <a:buFont typeface="Arial"/>
        <a:buChar char="•"/>
        <a:defRPr sz="1600" kern="1200">
          <a:solidFill>
            <a:srgbClr val="A2958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E86D1F"/>
        </a:buClr>
        <a:buSzPct val="75000"/>
        <a:buFont typeface="Arial"/>
        <a:buChar char="•"/>
        <a:defRPr sz="1400" kern="1200">
          <a:solidFill>
            <a:srgbClr val="A2958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E86D1F"/>
        </a:buClr>
        <a:buSzPct val="75000"/>
        <a:buFont typeface="Arial"/>
        <a:buChar char="•"/>
        <a:defRPr sz="1400" kern="1200">
          <a:solidFill>
            <a:srgbClr val="A2958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42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8340"/>
            <a:ext cx="8229600" cy="5128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07571" y="64140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4E7B6-6D84-B84C-A865-AF1CD80CA45A}" type="datetimeFigureOut">
              <a:rPr lang="en-US" smtClean="0"/>
              <a:pPr/>
              <a:t>1/22/2016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1646" y="64140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1A078-F192-234F-BF4E-2699956788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414079"/>
            <a:ext cx="1995714" cy="365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5" y="6507798"/>
            <a:ext cx="1803400" cy="25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02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E86D1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E86D1F"/>
        </a:buClr>
        <a:buSzPct val="75000"/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A2958A"/>
        </a:buClr>
        <a:buSzPct val="100000"/>
        <a:buFont typeface="Lucida Grande"/>
        <a:buChar char="–"/>
        <a:defRPr sz="2400" kern="1200">
          <a:solidFill>
            <a:srgbClr val="A2958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A2958A"/>
        </a:buClr>
        <a:buSzPct val="75000"/>
        <a:buFont typeface="Arial"/>
        <a:buChar char="•"/>
        <a:defRPr sz="1600" kern="1200">
          <a:solidFill>
            <a:srgbClr val="A2958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E86D1F"/>
        </a:buClr>
        <a:buSzPct val="75000"/>
        <a:buFont typeface="Arial"/>
        <a:buChar char="•"/>
        <a:defRPr sz="1400" kern="1200">
          <a:solidFill>
            <a:srgbClr val="A2958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E86D1F"/>
        </a:buClr>
        <a:buSzPct val="75000"/>
        <a:buFont typeface="Arial"/>
        <a:buChar char="•"/>
        <a:defRPr sz="1400" kern="1200">
          <a:solidFill>
            <a:srgbClr val="A2958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marc/lccn_structure.html" TargetMode="External"/><Relationship Id="rId2" Type="http://schemas.openxmlformats.org/officeDocument/2006/relationships/hyperlink" Target="http://www.loc.gov/marc/authority/examples.html" TargetMode="Externa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://www.loc.gov/z3950/lcserver.html" TargetMode="External"/><Relationship Id="rId4" Type="http://schemas.openxmlformats.org/officeDocument/2006/relationships/hyperlink" Target="http://authorities.loc.gov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Polaris ILS Authority Control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5.0 </a:t>
            </a:r>
            <a:r>
              <a:rPr lang="en-US" smtClean="0">
                <a:solidFill>
                  <a:schemeClr val="tx1"/>
                </a:solidFill>
              </a:rPr>
              <a:t>SP3 </a:t>
            </a:r>
            <a:r>
              <a:rPr lang="en-US" dirty="0" smtClean="0">
                <a:solidFill>
                  <a:schemeClr val="tx1"/>
                </a:solidFill>
              </a:rPr>
              <a:t>Training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92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09600" y="381000"/>
            <a:ext cx="6705600" cy="457200"/>
          </a:xfrm>
        </p:spPr>
        <p:txBody>
          <a:bodyPr/>
          <a:lstStyle/>
          <a:p>
            <a:r>
              <a:rPr lang="en-US" sz="2400" dirty="0" smtClean="0"/>
              <a:t>Authority Control Options in Polaris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81000" y="1066800"/>
            <a:ext cx="8534400" cy="5257800"/>
          </a:xfrm>
        </p:spPr>
        <p:txBody>
          <a:bodyPr/>
          <a:lstStyle/>
          <a:p>
            <a:r>
              <a:rPr lang="en-US" sz="1600" dirty="0"/>
              <a:t>Don’t use authority control—rely on keyword searching</a:t>
            </a:r>
          </a:p>
          <a:p>
            <a:r>
              <a:rPr lang="en-US" sz="1600" dirty="0"/>
              <a:t>Have </a:t>
            </a:r>
            <a:r>
              <a:rPr lang="en-US" sz="1600" dirty="0" smtClean="0"/>
              <a:t> bibliographic &amp; authority data periodically processed by a 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party </a:t>
            </a:r>
            <a:r>
              <a:rPr lang="en-US" sz="1600" dirty="0"/>
              <a:t>such as LTI or </a:t>
            </a:r>
            <a:r>
              <a:rPr lang="en-US" sz="1600" dirty="0" smtClean="0"/>
              <a:t>Backstage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When the processed records are imported, links are automatically created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 smtClean="0"/>
              <a:t>Manually retrieve </a:t>
            </a:r>
            <a:r>
              <a:rPr lang="en-US" sz="1600" dirty="0"/>
              <a:t>and import the needed authority </a:t>
            </a:r>
            <a:r>
              <a:rPr lang="en-US" sz="1600" dirty="0" smtClean="0"/>
              <a:t>records from an external source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When the new authority records are imported, </a:t>
            </a:r>
            <a:r>
              <a:rPr lang="en-US" sz="1600" dirty="0" smtClean="0">
                <a:solidFill>
                  <a:schemeClr val="tx1"/>
                </a:solidFill>
              </a:rPr>
              <a:t>links to existing bibliographic records are automatically created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 smtClean="0"/>
              <a:t>Use </a:t>
            </a:r>
            <a:r>
              <a:rPr lang="en-US" sz="1600" dirty="0"/>
              <a:t>authority templates to create individual authority records</a:t>
            </a:r>
          </a:p>
          <a:p>
            <a:r>
              <a:rPr lang="en-US" sz="1600" dirty="0"/>
              <a:t>Use the create function to make system-generated authority records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This can be done when saving an individual bibliographic record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This can be done during import</a:t>
            </a:r>
          </a:p>
          <a:p>
            <a:r>
              <a:rPr lang="en-US" sz="1600" dirty="0"/>
              <a:t>Use Remote Automatic Authority Control, a Z39.50 connection to an authority database, to retrieve needed records (subscription service)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This can be done when saving an individual bibliographic record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This can be done during import</a:t>
            </a:r>
          </a:p>
          <a:p>
            <a:r>
              <a:rPr lang="en-US" sz="1600" dirty="0"/>
              <a:t>Use Weekly Authority Updates to manage global headings changes (subscription service)</a:t>
            </a:r>
          </a:p>
          <a:p>
            <a:r>
              <a:rPr lang="en-US" sz="1600" dirty="0"/>
              <a:t>Use a combination of any of the above </a:t>
            </a:r>
            <a:r>
              <a:rPr lang="en-US" sz="1600" dirty="0" smtClean="0"/>
              <a:t>to maintain </a:t>
            </a:r>
            <a:r>
              <a:rPr lang="en-US" sz="1600" dirty="0"/>
              <a:t>authority control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2126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 smtClean="0"/>
              <a:t>Searching for Authority Records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81000" y="4267200"/>
            <a:ext cx="8382000" cy="1905000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 smtClean="0"/>
              <a:t>Searching by ‘</a:t>
            </a:r>
            <a:r>
              <a:rPr lang="en-US" sz="1800" dirty="0"/>
              <a:t>Heading’ </a:t>
            </a:r>
            <a:r>
              <a:rPr lang="en-US" sz="1800" dirty="0" smtClean="0"/>
              <a:t>searches all </a:t>
            </a:r>
            <a:r>
              <a:rPr lang="en-US" sz="1800" dirty="0"/>
              <a:t>authorized 1XX fields</a:t>
            </a:r>
          </a:p>
          <a:p>
            <a:r>
              <a:rPr lang="en-US" sz="1800" dirty="0" smtClean="0"/>
              <a:t>Searching by  </a:t>
            </a:r>
            <a:r>
              <a:rPr lang="en-US" sz="1800" dirty="0"/>
              <a:t>‘Tracing/Reference’ </a:t>
            </a:r>
            <a:r>
              <a:rPr lang="en-US" sz="1800" dirty="0" smtClean="0"/>
              <a:t>searches </a:t>
            </a:r>
            <a:r>
              <a:rPr lang="en-US" sz="1800" dirty="0"/>
              <a:t>all 4XX and 5XX fields</a:t>
            </a:r>
          </a:p>
          <a:p>
            <a:r>
              <a:rPr lang="en-US" sz="1800" dirty="0"/>
              <a:t>The </a:t>
            </a:r>
            <a:r>
              <a:rPr lang="en-US" sz="1800" dirty="0" smtClean="0"/>
              <a:t>search results </a:t>
            </a:r>
            <a:r>
              <a:rPr lang="en-US" sz="1800" dirty="0"/>
              <a:t>list </a:t>
            </a:r>
            <a:r>
              <a:rPr lang="en-US" sz="1800" dirty="0" smtClean="0"/>
              <a:t>shows: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The number of bibliographic  records that  </a:t>
            </a:r>
            <a:r>
              <a:rPr lang="en-US" sz="1800" dirty="0">
                <a:solidFill>
                  <a:schemeClr val="tx1"/>
                </a:solidFill>
              </a:rPr>
              <a:t>are </a:t>
            </a:r>
            <a:r>
              <a:rPr lang="en-US" sz="1800" dirty="0" smtClean="0">
                <a:solidFill>
                  <a:schemeClr val="tx1"/>
                </a:solidFill>
              </a:rPr>
              <a:t>linked to </a:t>
            </a:r>
            <a:r>
              <a:rPr lang="en-US" sz="1800" dirty="0">
                <a:solidFill>
                  <a:schemeClr val="tx1"/>
                </a:solidFill>
              </a:rPr>
              <a:t>the </a:t>
            </a:r>
            <a:r>
              <a:rPr lang="en-US" sz="1800" dirty="0" smtClean="0">
                <a:solidFill>
                  <a:schemeClr val="tx1"/>
                </a:solidFill>
              </a:rPr>
              <a:t>heading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Linked See </a:t>
            </a:r>
            <a:r>
              <a:rPr lang="en-US" sz="1800" dirty="0">
                <a:solidFill>
                  <a:schemeClr val="tx1"/>
                </a:solidFill>
              </a:rPr>
              <a:t>Also authority records (the 1XX is a 5XX in another authority record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If </a:t>
            </a:r>
            <a:r>
              <a:rPr lang="en-US" sz="1800" dirty="0">
                <a:solidFill>
                  <a:schemeClr val="tx1"/>
                </a:solidFill>
              </a:rPr>
              <a:t>the heading is Name, Subject and/or Series </a:t>
            </a:r>
            <a:r>
              <a:rPr lang="en-US" sz="1800" dirty="0" smtClean="0">
                <a:solidFill>
                  <a:schemeClr val="tx1"/>
                </a:solidFill>
              </a:rPr>
              <a:t>authorized</a:t>
            </a:r>
            <a:endParaRPr lang="en-US" sz="1800" dirty="0">
              <a:solidFill>
                <a:schemeClr val="tx1"/>
              </a:solidFill>
            </a:endParaRPr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" t="4972" r="29942" b="45915"/>
          <a:stretch/>
        </p:blipFill>
        <p:spPr bwMode="auto">
          <a:xfrm>
            <a:off x="1676400" y="1601780"/>
            <a:ext cx="5943600" cy="25892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76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 smtClean="0"/>
              <a:t>Library of Congress Authority Web Sites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81000" y="1600200"/>
            <a:ext cx="8382000" cy="4876800"/>
          </a:xfrm>
        </p:spPr>
        <p:txBody>
          <a:bodyPr/>
          <a:lstStyle/>
          <a:p>
            <a:r>
              <a:rPr lang="en-US" sz="2000" dirty="0"/>
              <a:t>Examples of authority records</a:t>
            </a:r>
          </a:p>
          <a:p>
            <a:pPr marL="0" indent="0">
              <a:buNone/>
            </a:pPr>
            <a:r>
              <a:rPr lang="en-US" sz="2000" dirty="0" smtClean="0"/>
              <a:t>	</a:t>
            </a:r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www.loc.gov/marc/authority/examples.html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  <a:p>
            <a:r>
              <a:rPr lang="en-US" sz="2000" dirty="0"/>
              <a:t>Concise MARC21 for authorities</a:t>
            </a:r>
          </a:p>
          <a:p>
            <a:pPr marL="0" indent="0">
              <a:buNone/>
            </a:pPr>
            <a:r>
              <a:rPr lang="en-US" sz="2000" dirty="0" smtClean="0"/>
              <a:t>	</a:t>
            </a:r>
            <a:r>
              <a:rPr lang="en-US" sz="2000" u="sng" dirty="0" smtClean="0">
                <a:solidFill>
                  <a:srgbClr val="0070C0"/>
                </a:solidFill>
              </a:rPr>
              <a:t>http</a:t>
            </a:r>
            <a:r>
              <a:rPr lang="en-US" sz="2000" u="sng" dirty="0">
                <a:solidFill>
                  <a:srgbClr val="0070C0"/>
                </a:solidFill>
              </a:rPr>
              <a:t>://www.loc.gov/marc/authority</a:t>
            </a:r>
            <a:r>
              <a:rPr lang="en-US" sz="2000" u="sng" dirty="0" smtClean="0">
                <a:solidFill>
                  <a:srgbClr val="0070C0"/>
                </a:solidFill>
              </a:rPr>
              <a:t>/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  <a:p>
            <a:r>
              <a:rPr lang="en-US" sz="2000" dirty="0"/>
              <a:t>Structure of the LC Control Number</a:t>
            </a:r>
          </a:p>
          <a:p>
            <a:pPr marL="0" indent="0">
              <a:buNone/>
            </a:pPr>
            <a:r>
              <a:rPr lang="en-US" sz="2000" dirty="0" smtClean="0"/>
              <a:t>	</a:t>
            </a: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www.loc.gov/marc/lccn_structure.html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  <a:p>
            <a:r>
              <a:rPr lang="en-US" sz="2000" dirty="0"/>
              <a:t>LC Authorities Database</a:t>
            </a:r>
          </a:p>
          <a:p>
            <a:pPr marL="0" indent="0">
              <a:buNone/>
            </a:pPr>
            <a:r>
              <a:rPr lang="en-US" sz="2000" dirty="0" smtClean="0"/>
              <a:t>	</a:t>
            </a:r>
            <a:r>
              <a:rPr lang="en-US" sz="2000" dirty="0" smtClean="0">
                <a:hlinkClick r:id="rId4"/>
              </a:rPr>
              <a:t>http</a:t>
            </a:r>
            <a:r>
              <a:rPr lang="en-US" sz="2000" dirty="0">
                <a:hlinkClick r:id="rId4"/>
              </a:rPr>
              <a:t>://authorities.loc.gov</a:t>
            </a:r>
            <a:r>
              <a:rPr lang="en-US" sz="2000" dirty="0" smtClean="0">
                <a:hlinkClick r:id="rId4"/>
              </a:rPr>
              <a:t>/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LC </a:t>
            </a:r>
            <a:r>
              <a:rPr lang="en-US" sz="2000" dirty="0"/>
              <a:t>Z39.50 Targets: </a:t>
            </a:r>
            <a:r>
              <a:rPr lang="en-US" sz="2000" dirty="0">
                <a:hlinkClick r:id="rId5"/>
              </a:rPr>
              <a:t>http://</a:t>
            </a:r>
            <a:r>
              <a:rPr lang="en-US" sz="2000" dirty="0" smtClean="0">
                <a:hlinkClick r:id="rId5"/>
              </a:rPr>
              <a:t>www.loc.gov/z3950/lcserver.html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00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Validating Headings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01646" y="6414079"/>
            <a:ext cx="2133600" cy="365125"/>
          </a:xfrm>
        </p:spPr>
        <p:txBody>
          <a:bodyPr/>
          <a:lstStyle/>
          <a:p>
            <a:fld id="{02655639-8123-415E-98B1-80E78141C70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04256" y="2691348"/>
            <a:ext cx="70539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000" b="1" dirty="0">
                <a:latin typeface="Arial" charset="0"/>
              </a:rPr>
              <a:t>Checking headings in bibliographic records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000" b="1" dirty="0">
                <a:latin typeface="Arial" charset="0"/>
              </a:rPr>
              <a:t>Remote automatic authority control</a:t>
            </a:r>
          </a:p>
          <a:p>
            <a:pPr lvl="1">
              <a:lnSpc>
                <a:spcPct val="150000"/>
              </a:lnSpc>
            </a:pPr>
            <a:endParaRPr lang="en-US" sz="2000" b="1" dirty="0" smtClean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17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44606" y="509945"/>
            <a:ext cx="8077200" cy="533400"/>
          </a:xfrm>
        </p:spPr>
        <p:txBody>
          <a:bodyPr>
            <a:normAutofit fontScale="92500" lnSpcReduction="20000"/>
          </a:bodyPr>
          <a:lstStyle/>
          <a:p>
            <a:pPr indent="-285750">
              <a:lnSpc>
                <a:spcPct val="150000"/>
              </a:lnSpc>
            </a:pPr>
            <a:r>
              <a:rPr lang="en-US" sz="2400" b="1" dirty="0" smtClean="0">
                <a:latin typeface="Arial" charset="0"/>
              </a:rPr>
              <a:t>Checking Headings in Bibliographic Records</a:t>
            </a:r>
            <a:endParaRPr lang="en-US" sz="2400" b="1" dirty="0">
              <a:latin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81000" y="4114800"/>
            <a:ext cx="8382000" cy="2209800"/>
          </a:xfrm>
          <a:solidFill>
            <a:schemeClr val="bg1"/>
          </a:solidFill>
        </p:spPr>
        <p:txBody>
          <a:bodyPr/>
          <a:lstStyle/>
          <a:p>
            <a:r>
              <a:rPr lang="en-US" sz="1800" dirty="0"/>
              <a:t>Each time a bib record is saved as final, authority validation is the first check that is done by Polaris</a:t>
            </a:r>
          </a:p>
          <a:p>
            <a:r>
              <a:rPr lang="en-US" sz="1800" dirty="0"/>
              <a:t>Polaris will search for an existing authority record in the database and link to it if possible</a:t>
            </a:r>
          </a:p>
          <a:p>
            <a:r>
              <a:rPr lang="en-US" sz="1800" dirty="0"/>
              <a:t>The Check Headings Assistant dialog box appears if there are headings that remain unlinked</a:t>
            </a:r>
          </a:p>
          <a:p>
            <a:r>
              <a:rPr lang="en-US" sz="1800" dirty="0"/>
              <a:t>Depending on the library’s practice, these may or may </a:t>
            </a:r>
            <a:r>
              <a:rPr lang="en-US" sz="1800" dirty="0" smtClean="0"/>
              <a:t>not </a:t>
            </a:r>
            <a:r>
              <a:rPr lang="en-US" sz="1800" dirty="0"/>
              <a:t>be </a:t>
            </a:r>
            <a:r>
              <a:rPr lang="en-US" sz="1800" dirty="0" smtClean="0"/>
              <a:t>authorized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553200"/>
            <a:ext cx="2133600" cy="365125"/>
          </a:xfrm>
        </p:spPr>
        <p:txBody>
          <a:bodyPr/>
          <a:lstStyle/>
          <a:p>
            <a:fld id="{02655639-8123-415E-98B1-80E78141C70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t="16099" r="52118" b="23295"/>
          <a:stretch/>
        </p:blipFill>
        <p:spPr bwMode="auto">
          <a:xfrm>
            <a:off x="563758" y="1524000"/>
            <a:ext cx="3398642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33" t="14205" r="23561" b="62121"/>
          <a:stretch/>
        </p:blipFill>
        <p:spPr bwMode="auto">
          <a:xfrm>
            <a:off x="4343400" y="2743200"/>
            <a:ext cx="3962400" cy="13335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114800" y="1542871"/>
            <a:ext cx="4724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Hint: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1600" dirty="0">
                <a:latin typeface="Arial" pitchFamily="34" charset="0"/>
                <a:cs typeface="Arial" pitchFamily="34" charset="0"/>
              </a:rPr>
              <a:t>The unauthorized headings can be dealt with one</a:t>
            </a:r>
          </a:p>
          <a:p>
            <a:pPr eaLnBrk="1" hangingPunct="1"/>
            <a:r>
              <a:rPr lang="en-US" sz="1600" dirty="0">
                <a:latin typeface="Arial" pitchFamily="34" charset="0"/>
                <a:cs typeface="Arial" pitchFamily="34" charset="0"/>
              </a:rPr>
              <a:t>at a time, or all at once by highlighting all</a:t>
            </a:r>
          </a:p>
          <a:p>
            <a:pPr eaLnBrk="1" hangingPunct="1"/>
            <a:r>
              <a:rPr lang="en-US" sz="1600" dirty="0">
                <a:latin typeface="Arial" pitchFamily="34" charset="0"/>
                <a:cs typeface="Arial" pitchFamily="34" charset="0"/>
              </a:rPr>
              <a:t>headings and clicking the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Details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button</a:t>
            </a:r>
          </a:p>
        </p:txBody>
      </p:sp>
    </p:spTree>
    <p:extLst>
      <p:ext uri="{BB962C8B-B14F-4D97-AF65-F5344CB8AC3E}">
        <p14:creationId xmlns:p14="http://schemas.microsoft.com/office/powerpoint/2010/main" val="374019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indent="-285750">
              <a:lnSpc>
                <a:spcPct val="150000"/>
              </a:lnSpc>
            </a:pPr>
            <a:r>
              <a:rPr lang="en-US" sz="2400" dirty="0">
                <a:latin typeface="Arial" charset="0"/>
              </a:rPr>
              <a:t>Checking Headings in Bibliographic Records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304801" y="3200400"/>
            <a:ext cx="4648200" cy="2971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To work with a specific heading,                             highlight the heading and click                                                 the Details button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A search for a matching                                           authority record is automatically                                                                                                                              done, however it is a very                                             narrow search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Staff may have to use the Find button and perform a search for a known heading to link to</a:t>
            </a:r>
          </a:p>
          <a:p>
            <a:endParaRPr lang="en-US" sz="2000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1" y="1652588"/>
            <a:ext cx="4267200" cy="14012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905000"/>
            <a:ext cx="3625850" cy="40386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4038600" y="1981200"/>
            <a:ext cx="838200" cy="30480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8001000" y="2743200"/>
            <a:ext cx="838200" cy="30480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5867400" y="26670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9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indent="-285750">
              <a:lnSpc>
                <a:spcPct val="150000"/>
              </a:lnSpc>
            </a:pPr>
            <a:r>
              <a:rPr lang="en-US" sz="2400" dirty="0">
                <a:latin typeface="Arial" charset="0"/>
              </a:rPr>
              <a:t>Checking Headings in Bibliographic Records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381000" y="1484312"/>
            <a:ext cx="4800600" cy="2859088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Depending on the possible authority                                                                    records found, different options will                                           become available in the Check                                                     Heading(s) Details dialog box</a:t>
            </a:r>
          </a:p>
          <a:p>
            <a:r>
              <a:rPr lang="en-US" sz="1800" dirty="0"/>
              <a:t>If there are no possible headings to                                                            link to, the only options will be to                                                          create a new system-generated                                                             authority record, leave the                                                                  heading unlinked or edit the heading                                                      manually</a:t>
            </a:r>
          </a:p>
          <a:p>
            <a:endParaRPr lang="en-US" sz="20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7" t="5919" r="17751" b="18323"/>
          <a:stretch/>
        </p:blipFill>
        <p:spPr bwMode="auto">
          <a:xfrm>
            <a:off x="5029200" y="1524000"/>
            <a:ext cx="3648465" cy="3840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2" t="24578" r="41762" b="34825"/>
          <a:stretch/>
        </p:blipFill>
        <p:spPr bwMode="auto">
          <a:xfrm>
            <a:off x="685800" y="4191000"/>
            <a:ext cx="4114800" cy="19600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105400" y="5410200"/>
            <a:ext cx="358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Hint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System-generated authority records are very brief and may need editing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24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914400"/>
            <a:ext cx="8078178" cy="457200"/>
          </a:xfrm>
        </p:spPr>
        <p:txBody>
          <a:bodyPr>
            <a:noAutofit/>
          </a:bodyPr>
          <a:lstStyle/>
          <a:p>
            <a:pPr indent="-285750">
              <a:lnSpc>
                <a:spcPct val="150000"/>
              </a:lnSpc>
            </a:pPr>
            <a:r>
              <a:rPr lang="en-US" sz="2400" dirty="0">
                <a:latin typeface="Arial Black" panose="020B0A04020102020204" pitchFamily="34" charset="0"/>
              </a:rPr>
              <a:t>Checking Headings in Bibliographic Records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381000" y="1447800"/>
            <a:ext cx="84582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When a </a:t>
            </a:r>
            <a:r>
              <a:rPr lang="en-US" sz="1600" dirty="0"/>
              <a:t>possible heading is </a:t>
            </a:r>
            <a:r>
              <a:rPr lang="en-US" sz="1600" dirty="0" smtClean="0"/>
              <a:t>found and highlighted,  </a:t>
            </a:r>
            <a:r>
              <a:rPr lang="en-US" sz="1600" dirty="0"/>
              <a:t>additional options become </a:t>
            </a:r>
            <a:r>
              <a:rPr lang="en-US" sz="1600" dirty="0" smtClean="0"/>
              <a:t>available.</a:t>
            </a:r>
            <a:endParaRPr lang="en-US" sz="1600" dirty="0"/>
          </a:p>
          <a:p>
            <a:pPr marL="0" indent="0"/>
            <a:r>
              <a:rPr lang="en-US" sz="1600" dirty="0" smtClean="0"/>
              <a:t>    The </a:t>
            </a:r>
            <a:r>
              <a:rPr lang="en-US" sz="1600" dirty="0"/>
              <a:t>heading in the bib record can be adjusted:</a:t>
            </a:r>
          </a:p>
          <a:p>
            <a:pPr lvl="1"/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Bibliographic heading to match the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authority </a:t>
            </a:r>
          </a:p>
          <a:p>
            <a:pPr lvl="1">
              <a:buNone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record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Usage in the authority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record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Both heading and usage</a:t>
            </a:r>
          </a:p>
          <a:p>
            <a:pPr marL="0" indent="0"/>
            <a:r>
              <a:rPr lang="en-US" sz="1600" dirty="0" smtClean="0"/>
              <a:t>    Other </a:t>
            </a:r>
            <a:r>
              <a:rPr lang="en-US" sz="1600" dirty="0"/>
              <a:t>options:</a:t>
            </a:r>
          </a:p>
          <a:p>
            <a:pPr lvl="1"/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Creating a new authority record</a:t>
            </a:r>
          </a:p>
          <a:p>
            <a:pPr lvl="1"/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Leaving the heading unlinked</a:t>
            </a:r>
          </a:p>
          <a:p>
            <a:pPr lvl="1"/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Editing the heading manually 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0" indent="0"/>
            <a:r>
              <a:rPr lang="en-US" sz="1600" dirty="0" smtClean="0"/>
              <a:t>    The </a:t>
            </a:r>
            <a:r>
              <a:rPr lang="en-US" sz="1600" dirty="0"/>
              <a:t>Conditions box </a:t>
            </a:r>
            <a:r>
              <a:rPr lang="en-US" sz="1600" dirty="0" smtClean="0"/>
              <a:t>states why </a:t>
            </a:r>
            <a:r>
              <a:rPr lang="en-US" sz="1600" dirty="0"/>
              <a:t>a link did not occur</a:t>
            </a:r>
          </a:p>
          <a:p>
            <a:pPr marL="0" indent="0"/>
            <a:r>
              <a:rPr lang="en-US" sz="1600" dirty="0" smtClean="0"/>
              <a:t>    Select </a:t>
            </a:r>
            <a:r>
              <a:rPr lang="en-US" sz="1600" dirty="0"/>
              <a:t>the appropriate action and click </a:t>
            </a:r>
            <a:r>
              <a:rPr lang="en-US" sz="1600" dirty="0" smtClean="0"/>
              <a:t>OK</a:t>
            </a:r>
          </a:p>
          <a:p>
            <a:pPr marL="0" indent="0"/>
            <a:r>
              <a:rPr lang="en-US" sz="1600" dirty="0" smtClean="0"/>
              <a:t>    Result: The Check See Also From References  </a:t>
            </a:r>
          </a:p>
          <a:p>
            <a:pPr marL="0" indent="0">
              <a:buNone/>
            </a:pPr>
            <a:r>
              <a:rPr lang="en-US" sz="1600" dirty="0" smtClean="0"/>
              <a:t>     Assistant dialog displays the problem heading  </a:t>
            </a:r>
          </a:p>
          <a:p>
            <a:pPr marL="0" indent="0">
              <a:buNone/>
            </a:pPr>
            <a:r>
              <a:rPr lang="en-US" sz="1600" dirty="0" smtClean="0"/>
              <a:t>     and the solution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600" dirty="0"/>
          </a:p>
          <a:p>
            <a:endParaRPr lang="en-US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17" t="5445" r="15767" b="20692"/>
          <a:stretch/>
        </p:blipFill>
        <p:spPr bwMode="auto">
          <a:xfrm>
            <a:off x="5791200" y="1981200"/>
            <a:ext cx="2896578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88" t="19649" r="16335" b="54783"/>
          <a:stretch/>
        </p:blipFill>
        <p:spPr bwMode="auto">
          <a:xfrm>
            <a:off x="5486400" y="5105400"/>
            <a:ext cx="3124200" cy="1112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24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indent="-285750">
              <a:lnSpc>
                <a:spcPct val="150000"/>
              </a:lnSpc>
            </a:pPr>
            <a:r>
              <a:rPr lang="en-US" sz="2000" dirty="0">
                <a:latin typeface="Arial Black" panose="020B0A04020102020204" pitchFamily="34" charset="0"/>
              </a:rPr>
              <a:t>Checking Headings in Bibliographic Records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701646" y="6414079"/>
            <a:ext cx="2133600" cy="365125"/>
          </a:xfrm>
        </p:spPr>
        <p:txBody>
          <a:bodyPr/>
          <a:lstStyle/>
          <a:p>
            <a:fld id="{02655639-8123-415E-98B1-80E78141C70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381000" y="5181600"/>
            <a:ext cx="8382000" cy="1066800"/>
          </a:xfrm>
        </p:spPr>
        <p:txBody>
          <a:bodyPr/>
          <a:lstStyle/>
          <a:p>
            <a:r>
              <a:rPr lang="en-US" sz="2000" dirty="0"/>
              <a:t>Once the bib record has been saved as final, staff can retrieve all linked authority records by going to Links/Authority records at the top of the bib record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33400" y="1828800"/>
            <a:ext cx="7760614" cy="3060319"/>
            <a:chOff x="-228600" y="1511681"/>
            <a:chExt cx="8903614" cy="3974719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07" t="3835" r="15625" b="8570"/>
            <a:stretch/>
          </p:blipFill>
          <p:spPr bwMode="auto">
            <a:xfrm>
              <a:off x="-228600" y="1511681"/>
              <a:ext cx="5715001" cy="397471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07" t="21780" r="23437" b="25663"/>
            <a:stretch/>
          </p:blipFill>
          <p:spPr bwMode="auto">
            <a:xfrm>
              <a:off x="4267200" y="2542310"/>
              <a:ext cx="4407814" cy="23983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ounded Rectangle 4"/>
            <p:cNvSpPr/>
            <p:nvPr/>
          </p:nvSpPr>
          <p:spPr>
            <a:xfrm>
              <a:off x="381000" y="1600200"/>
              <a:ext cx="304800" cy="2286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2334491"/>
              <a:ext cx="1600200" cy="18010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3865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indent="-285750">
              <a:lnSpc>
                <a:spcPct val="150000"/>
              </a:lnSpc>
            </a:pPr>
            <a:r>
              <a:rPr lang="en-US" sz="2000" dirty="0" smtClean="0">
                <a:latin typeface="+mj-lt"/>
              </a:rPr>
              <a:t>Remote Automatic Authority Control</a:t>
            </a:r>
            <a:endParaRPr lang="en-US" sz="2000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381000" y="3657600"/>
            <a:ext cx="8610600" cy="2693075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US" sz="2000" dirty="0" smtClean="0"/>
              <a:t>    Remote </a:t>
            </a:r>
            <a:r>
              <a:rPr lang="en-US" sz="2000" dirty="0"/>
              <a:t>Automatic Authority Control is the ability to search </a:t>
            </a:r>
            <a:r>
              <a:rPr lang="en-US" sz="2000" dirty="0" smtClean="0"/>
              <a:t>an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 smtClean="0"/>
              <a:t>     authority </a:t>
            </a:r>
            <a:r>
              <a:rPr lang="en-US" sz="2000" dirty="0"/>
              <a:t>database for needed authority records via Z39.50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Polaris offers an authority database called ZMARC for Authorities on a subscription basis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ZMARC is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 copy of the Library of Congress’ authority database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Remote Automatic Authority Control works two different </a:t>
            </a:r>
            <a:r>
              <a:rPr lang="en-US" sz="2000" dirty="0" smtClean="0"/>
              <a:t>ways: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Each time a bibliographic record is individually saved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During the import of bibliographic records</a:t>
            </a:r>
          </a:p>
          <a:p>
            <a:endParaRPr lang="en-US" sz="18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31521"/>
            <a:ext cx="3352800" cy="202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43400" y="1752600"/>
            <a:ext cx="434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Hint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access the Remote Automatic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Authority Control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Defaults in System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Administration, go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to Profiles/Cataloging/Remote automatic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authority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24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1752600"/>
            <a:ext cx="5562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Polaris Authority Control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01646" y="6414079"/>
            <a:ext cx="2133600" cy="365125"/>
          </a:xfrm>
        </p:spPr>
        <p:txBody>
          <a:bodyPr/>
          <a:lstStyle/>
          <a:p>
            <a:fld id="{02655639-8123-415E-98B1-80E78141C70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12371" y="3048000"/>
            <a:ext cx="6858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Arial" charset="0"/>
              </a:rPr>
              <a:t>Overview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Arial" charset="0"/>
              </a:rPr>
              <a:t>Authority </a:t>
            </a:r>
            <a:r>
              <a:rPr lang="en-US" sz="2000" b="1" dirty="0">
                <a:latin typeface="Arial" charset="0"/>
              </a:rPr>
              <a:t>records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000" b="1" dirty="0">
                <a:latin typeface="Arial" charset="0"/>
              </a:rPr>
              <a:t>Options in Polaris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000" b="1" dirty="0">
                <a:latin typeface="Arial" charset="0"/>
              </a:rPr>
              <a:t>Searching for authority </a:t>
            </a:r>
            <a:r>
              <a:rPr lang="en-US" sz="2000" b="1" dirty="0" smtClean="0">
                <a:latin typeface="Arial" charset="0"/>
              </a:rPr>
              <a:t>records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000" b="1" dirty="0" smtClean="0">
                <a:latin typeface="Arial" charset="0"/>
              </a:rPr>
              <a:t>Library of Congress authority websites</a:t>
            </a:r>
            <a:endParaRPr lang="en-US" sz="20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indent="-285750">
              <a:lnSpc>
                <a:spcPct val="150000"/>
              </a:lnSpc>
            </a:pPr>
            <a:r>
              <a:rPr lang="en-US" sz="2000" dirty="0">
                <a:latin typeface="+mj-lt"/>
              </a:rPr>
              <a:t>Remote Automatic Authority Control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381000" y="4599236"/>
            <a:ext cx="8763000" cy="180156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1800" dirty="0"/>
              <a:t>Any time a bib record is individually saved and a authority record is needed, the remote automatic authority control launches to the linked database to retrieve a </a:t>
            </a:r>
            <a:r>
              <a:rPr lang="en-US" sz="1800" dirty="0" smtClean="0"/>
              <a:t>valid </a:t>
            </a:r>
            <a:r>
              <a:rPr lang="en-US" sz="1800" dirty="0"/>
              <a:t>authority record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As the authority records are imported, their headings are linked to the bibliographic record headings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/>
              <a:t>Any remaining unlinked headings will still appear in the Check Headings Assistant dialog box</a:t>
            </a:r>
          </a:p>
          <a:p>
            <a:endParaRPr lang="en-US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" t="7102" r="17755" b="7198"/>
          <a:stretch/>
        </p:blipFill>
        <p:spPr bwMode="auto">
          <a:xfrm>
            <a:off x="838200" y="1447800"/>
            <a:ext cx="4343400" cy="29891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5336165" y="1828800"/>
            <a:ext cx="342683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Hint:</a:t>
            </a:r>
          </a:p>
          <a:p>
            <a:pPr eaLnBrk="1" hangingPunct="1"/>
            <a:r>
              <a:rPr lang="en-US" sz="1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remote database connection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dialog flashes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by very quickly.</a:t>
            </a:r>
          </a:p>
          <a:p>
            <a:pPr eaLnBrk="1" hangingPunct="1"/>
            <a:r>
              <a:rPr lang="en-US" sz="1400" dirty="0">
                <a:latin typeface="Arial" pitchFamily="34" charset="0"/>
                <a:cs typeface="Arial" pitchFamily="34" charset="0"/>
              </a:rPr>
              <a:t>Staff may not always see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it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1400" dirty="0">
                <a:latin typeface="Arial" pitchFamily="34" charset="0"/>
                <a:cs typeface="Arial" pitchFamily="34" charset="0"/>
              </a:rPr>
              <a:t>Remember that Polaris does not use</a:t>
            </a:r>
          </a:p>
          <a:p>
            <a:pPr eaLnBrk="1" hangingPunct="1"/>
            <a:r>
              <a:rPr lang="en-US" sz="1400" dirty="0">
                <a:latin typeface="Arial" pitchFamily="34" charset="0"/>
                <a:cs typeface="Arial" pitchFamily="34" charset="0"/>
              </a:rPr>
              <a:t>floating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subdivisions—most often these are the headings that are left over and need to be authorized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95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7" t="8843" r="23394" b="20053"/>
          <a:stretch/>
        </p:blipFill>
        <p:spPr bwMode="auto">
          <a:xfrm>
            <a:off x="3505200" y="2895600"/>
            <a:ext cx="5166328" cy="33563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indent="-285750">
              <a:lnSpc>
                <a:spcPct val="150000"/>
              </a:lnSpc>
            </a:pPr>
            <a:r>
              <a:rPr lang="en-US" sz="2000" dirty="0">
                <a:latin typeface="+mj-lt"/>
              </a:rPr>
              <a:t>Remote Automatic Authority Control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381000" y="1398078"/>
            <a:ext cx="8358384" cy="1417741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</a:pPr>
            <a:r>
              <a:rPr lang="en-US" sz="1800" dirty="0" smtClean="0"/>
              <a:t>   If </a:t>
            </a:r>
            <a:r>
              <a:rPr lang="en-US" sz="1800" dirty="0"/>
              <a:t>the library uses Remote Automatic Authority Control, the authority </a:t>
            </a:r>
            <a:endParaRPr lang="en-US" sz="18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sz="1800" dirty="0" smtClean="0"/>
              <a:t>    database </a:t>
            </a:r>
            <a:r>
              <a:rPr lang="en-US" sz="1800" dirty="0"/>
              <a:t>will automatically be searched and needed authorities brought </a:t>
            </a:r>
            <a:endParaRPr lang="en-US" sz="18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sz="1800" dirty="0" smtClean="0"/>
              <a:t>    in during import </a:t>
            </a:r>
          </a:p>
          <a:p>
            <a:pPr marL="0" indent="0">
              <a:lnSpc>
                <a:spcPct val="80000"/>
              </a:lnSpc>
            </a:pPr>
            <a:r>
              <a:rPr lang="en-US" sz="1800" dirty="0" smtClean="0"/>
              <a:t>   This is an example of an import profile where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800" dirty="0" smtClean="0"/>
              <a:t>     authority control has been turned on:</a:t>
            </a:r>
            <a:endParaRPr 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2922079"/>
            <a:ext cx="3124200" cy="3250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Links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a heading if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an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authority record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exists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80000"/>
              </a:lnSpc>
              <a:buFont typeface="Arial" pitchFamily="34" charset="0"/>
              <a:buChar char="•"/>
            </a:pPr>
            <a:r>
              <a:rPr lang="en-US" b="1" dirty="0">
                <a:latin typeface="Arial" pitchFamily="34" charset="0"/>
                <a:cs typeface="Arial" pitchFamily="34" charset="0"/>
              </a:rPr>
              <a:t>Launches to the authority database if one is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needed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80000"/>
              </a:lnSpc>
              <a:buFont typeface="Arial" pitchFamily="34" charset="0"/>
              <a:buChar char="•"/>
            </a:pPr>
            <a:r>
              <a:rPr lang="en-US" b="1" dirty="0">
                <a:latin typeface="Arial" pitchFamily="34" charset="0"/>
                <a:cs typeface="Arial" pitchFamily="34" charset="0"/>
              </a:rPr>
              <a:t>Any remaining unlinked authorities are listed on the import report as system generated authorities are not created</a:t>
            </a:r>
          </a:p>
          <a:p>
            <a:endParaRPr lang="en-US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6266348" y="2097045"/>
            <a:ext cx="2667000" cy="1371600"/>
          </a:xfrm>
          <a:prstGeom prst="wedgeRoundRectCallout">
            <a:avLst>
              <a:gd name="adj1" fmla="val -40631"/>
              <a:gd name="adj2" fmla="val 65530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Selecting ‘Perform Authority Control’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automatically 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activates the  launch  to the authority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database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98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Authority Records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01646" y="6414079"/>
            <a:ext cx="2133600" cy="365125"/>
          </a:xfrm>
        </p:spPr>
        <p:txBody>
          <a:bodyPr/>
          <a:lstStyle/>
          <a:p>
            <a:fld id="{02655639-8123-415E-98B1-80E78141C70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04257" y="3085743"/>
            <a:ext cx="67056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000" b="1" dirty="0" smtClean="0">
                <a:latin typeface="Arial" charset="0"/>
              </a:rPr>
              <a:t>Using </a:t>
            </a:r>
            <a:r>
              <a:rPr lang="en-US" sz="2000" b="1" dirty="0">
                <a:latin typeface="Arial" charset="0"/>
              </a:rPr>
              <a:t>templates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000" b="1" dirty="0">
                <a:latin typeface="Arial" charset="0"/>
              </a:rPr>
              <a:t>Linking to bibliographic records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000" b="1" dirty="0">
                <a:latin typeface="Arial" charset="0"/>
              </a:rPr>
              <a:t>MARC21 validation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000" b="1" dirty="0">
                <a:latin typeface="Arial" charset="0"/>
              </a:rPr>
              <a:t>Authority </a:t>
            </a:r>
            <a:r>
              <a:rPr lang="en-US" sz="2000" b="1" dirty="0" smtClean="0">
                <a:latin typeface="Arial" charset="0"/>
              </a:rPr>
              <a:t>record </a:t>
            </a:r>
            <a:r>
              <a:rPr lang="en-US" sz="2000" b="1" dirty="0" err="1" smtClean="0">
                <a:latin typeface="Arial" charset="0"/>
              </a:rPr>
              <a:t>deduplication</a:t>
            </a:r>
            <a:r>
              <a:rPr lang="en-US" sz="2000" b="1" dirty="0" smtClean="0">
                <a:latin typeface="Arial" charset="0"/>
              </a:rPr>
              <a:t> </a:t>
            </a:r>
            <a:r>
              <a:rPr lang="en-US" sz="2000" b="1" dirty="0">
                <a:latin typeface="Arial" charset="0"/>
              </a:rPr>
              <a:t>and authority overlay retention</a:t>
            </a:r>
          </a:p>
        </p:txBody>
      </p:sp>
    </p:spTree>
    <p:extLst>
      <p:ext uri="{BB962C8B-B14F-4D97-AF65-F5344CB8AC3E}">
        <p14:creationId xmlns:p14="http://schemas.microsoft.com/office/powerpoint/2010/main" val="353592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 smtClean="0">
                <a:latin typeface="+mj-lt"/>
              </a:rPr>
              <a:t>Using Templates</a:t>
            </a:r>
            <a:endParaRPr lang="en-US" sz="2400" dirty="0">
              <a:latin typeface="+mj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80206" y="4038600"/>
            <a:ext cx="8382000" cy="228520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Like bib records, authority records </a:t>
            </a:r>
            <a:r>
              <a:rPr lang="en-US" sz="1800" dirty="0" smtClean="0"/>
              <a:t>may be                                           </a:t>
            </a:r>
            <a:r>
              <a:rPr lang="en-US" sz="1800" dirty="0"/>
              <a:t>be created from templates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Polaris comes with a few predefined                                                     authority templates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Authority </a:t>
            </a:r>
            <a:r>
              <a:rPr lang="en-US" sz="1800" dirty="0"/>
              <a:t>record templates can be created by: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Clicking the New icon on the Polaris toolbar and select Authority Template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Copy an existing authority template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Save an existing authority record as a template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553200"/>
            <a:ext cx="2133600" cy="365125"/>
          </a:xfrm>
        </p:spPr>
        <p:txBody>
          <a:bodyPr/>
          <a:lstStyle/>
          <a:p>
            <a:fld id="{02655639-8123-415E-98B1-80E78141C701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886200" y="1725612"/>
            <a:ext cx="4800131" cy="3227388"/>
            <a:chOff x="306460" y="1523999"/>
            <a:chExt cx="5104534" cy="3476630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460" y="1523999"/>
              <a:ext cx="4237037" cy="2365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68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43" t="14628" r="42614" b="15769"/>
            <a:stretch/>
          </p:blipFill>
          <p:spPr bwMode="auto">
            <a:xfrm>
              <a:off x="2209800" y="2182812"/>
              <a:ext cx="3201194" cy="28178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457200" y="1981200"/>
            <a:ext cx="3048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Hint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To retrieve existing authority templates, from the Polaris toolbar, go to Cataloging/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Templates/Authority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19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 smtClean="0">
                <a:latin typeface="+mj-lt"/>
              </a:rPr>
              <a:t>Using Templates</a:t>
            </a:r>
            <a:endParaRPr lang="en-US" sz="2400" dirty="0">
              <a:latin typeface="+mj-lt"/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381000" y="4953000"/>
            <a:ext cx="8382000" cy="152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Add all needed information using the same editing techniques that are used with bib records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Remember, fixed fields and indicators are very important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Diacritics and macros </a:t>
            </a:r>
            <a:r>
              <a:rPr lang="en-US" sz="2000" dirty="0" smtClean="0"/>
              <a:t>may </a:t>
            </a:r>
            <a:r>
              <a:rPr lang="en-US" sz="2000" dirty="0"/>
              <a:t>also be used with authority                                  records </a:t>
            </a:r>
          </a:p>
          <a:p>
            <a:endParaRPr lang="en-US" sz="2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7" t="12447" r="62784" b="33522"/>
          <a:stretch/>
        </p:blipFill>
        <p:spPr bwMode="auto">
          <a:xfrm>
            <a:off x="457200" y="1563561"/>
            <a:ext cx="2732883" cy="31608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" t="4451" r="57499" b="35701"/>
          <a:stretch/>
        </p:blipFill>
        <p:spPr bwMode="auto">
          <a:xfrm>
            <a:off x="5673436" y="1737896"/>
            <a:ext cx="3013364" cy="2712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352800" y="1517074"/>
            <a:ext cx="2320636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Hint</a:t>
            </a:r>
          </a:p>
          <a:p>
            <a:pPr eaLnBrk="1" hangingPunct="1"/>
            <a:r>
              <a:rPr lang="en-US" sz="1600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create a new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authority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record using a template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from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the Polaris toolbar, click the New icon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select Authority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Record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1600" dirty="0" smtClean="0">
                <a:latin typeface="Arial" pitchFamily="34" charset="0"/>
                <a:cs typeface="Arial" pitchFamily="34" charset="0"/>
              </a:rPr>
              <a:t>Click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the Existing Template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radio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button and select a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template  </a:t>
            </a:r>
          </a:p>
          <a:p>
            <a:pPr eaLnBrk="1" hangingPunct="1"/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1600" dirty="0" smtClean="0">
                <a:latin typeface="Arial" pitchFamily="34" charset="0"/>
                <a:cs typeface="Arial" pitchFamily="34" charset="0"/>
              </a:rPr>
              <a:t>Click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OK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32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 smtClean="0">
                <a:latin typeface="+mj-lt"/>
              </a:rPr>
              <a:t>Linking to Bibliographic Records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381000" y="4648200"/>
            <a:ext cx="8382000" cy="1524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sz="2000" dirty="0" smtClean="0"/>
              <a:t>When creating links to bibliographic records, the Link Bibliographic Headings Assistant dialog box will list all bib records with matching headings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After the Link Selected button has been clicked, a job is posted to Utilities/Cataloging Processing/Authority Create Links Queue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When this job is completed, all appropriate bibs will be linked to the authority record</a:t>
            </a:r>
          </a:p>
          <a:p>
            <a:endParaRPr lang="en-US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" y="1555317"/>
            <a:ext cx="3338513" cy="234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667000"/>
            <a:ext cx="3810000" cy="147501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07"/>
          <a:stretch>
            <a:fillRect/>
          </a:stretch>
        </p:blipFill>
        <p:spPr bwMode="auto">
          <a:xfrm>
            <a:off x="4551218" y="3429000"/>
            <a:ext cx="4076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14"/>
          <p:cNvSpPr>
            <a:spLocks noChangeArrowheads="1"/>
          </p:cNvSpPr>
          <p:nvPr/>
        </p:nvSpPr>
        <p:spPr bwMode="auto">
          <a:xfrm>
            <a:off x="5334000" y="2971800"/>
            <a:ext cx="838200" cy="30480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114800" y="15240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Hint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To link the newly created authority record to 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bib records, from the authority record, select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Tools/Create Links To Bibliographic Records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32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 smtClean="0"/>
              <a:t>MARC21 Validation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358909" y="3812732"/>
            <a:ext cx="4495800" cy="243566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Just like bib records, authority records are subject to MARC validation.</a:t>
            </a:r>
            <a:br>
              <a:rPr lang="en-US" sz="2000" dirty="0" smtClean="0"/>
            </a:b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Validation takes place when a record is saved or the Check MARC21 Format icon at the top of the authority record is clicked</a:t>
            </a:r>
            <a:br>
              <a:rPr lang="en-US" sz="2000" dirty="0" smtClean="0"/>
            </a:b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Local fields may be added to this table so that they can be validated                                                                                                        </a:t>
            </a:r>
          </a:p>
          <a:p>
            <a:endParaRPr lang="en-US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40385"/>
            <a:ext cx="2971800" cy="208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709" y="3124200"/>
            <a:ext cx="3755891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1143000" y="30480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343400" y="16002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Hint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To access the authority record validation table, go to Profiles/Cataloging/MARC validation:  Authority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32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1000" y="468868"/>
            <a:ext cx="8763000" cy="902732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+mj-lt"/>
              </a:rPr>
              <a:t>Authority Record Deduplication </a:t>
            </a:r>
          </a:p>
          <a:p>
            <a:r>
              <a:rPr lang="en-US" sz="2400" dirty="0" smtClean="0">
                <a:latin typeface="+mj-lt"/>
              </a:rPr>
              <a:t>and Overlay Retention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381000" y="4419600"/>
            <a:ext cx="8382000" cy="15240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</a:pPr>
            <a:r>
              <a:rPr lang="en-US" sz="2000" dirty="0" smtClean="0"/>
              <a:t>Duplication detection is also performed when an authority record is saved or when the Check for Duplicates icon is clicked at the top of the record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These rules work the same way the Bibliographic </a:t>
            </a:r>
            <a:r>
              <a:rPr lang="en-US" sz="2000" dirty="0" err="1" smtClean="0"/>
              <a:t>Deduplication</a:t>
            </a:r>
            <a:r>
              <a:rPr lang="en-US" sz="2000" dirty="0" smtClean="0"/>
              <a:t> rules work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If local fields are defined in the authority MARC validation tables, consider adding those fields to the Authority Overlay Retention Policy Table </a:t>
            </a:r>
          </a:p>
          <a:p>
            <a:endParaRPr lang="en-US" sz="2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333725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038600" y="1542871"/>
            <a:ext cx="46482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Hint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To access the authority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deduplication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rules, go to Database Tables/Authority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Deduplication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38600" y="2514600"/>
            <a:ext cx="449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Protect desired fields when replacing/merging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authority records with the Authority Overlay 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Retention Policy Table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32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381000" y="4447401"/>
            <a:ext cx="8382000" cy="210579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 smtClean="0"/>
              <a:t>At the point of saving a new or edited authority record, if a </a:t>
            </a:r>
            <a:r>
              <a:rPr lang="en-US" sz="1800" dirty="0"/>
              <a:t>duplicate authority record is detected, the Check for Duplicate Records dialog box will appear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Click the Open button to review the possible duplicate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Click </a:t>
            </a:r>
            <a:r>
              <a:rPr lang="en-US" sz="1800" dirty="0"/>
              <a:t>the Replace button </a:t>
            </a:r>
            <a:r>
              <a:rPr lang="en-US" sz="1800" dirty="0" smtClean="0"/>
              <a:t>to </a:t>
            </a:r>
            <a:r>
              <a:rPr lang="en-US" sz="1800" dirty="0"/>
              <a:t>merge/replace the </a:t>
            </a:r>
            <a:r>
              <a:rPr lang="en-US" sz="1800" dirty="0" smtClean="0"/>
              <a:t>record, and click “Yes” in the “Are you sure” prompt.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All linked bibliographic records are attached to the new authority record </a:t>
            </a:r>
          </a:p>
          <a:p>
            <a:endParaRPr lang="en-US" sz="2000" dirty="0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800600" y="1585079"/>
            <a:ext cx="4114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Notes on  merging authority records: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1600" dirty="0" smtClean="0">
                <a:latin typeface="Arial" pitchFamily="34" charset="0"/>
                <a:cs typeface="Arial" pitchFamily="34" charset="0"/>
              </a:rPr>
              <a:t>Unlike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bibliographic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records: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Multiple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authority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duplicates may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not be selected to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be replaced at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the same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time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You may not check for duplicates to begin the merge process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Y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ou may only merge headings as the result of saving a new or modified authority record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0525" y="1607127"/>
            <a:ext cx="4196284" cy="2507673"/>
            <a:chOff x="301663" y="1607127"/>
            <a:chExt cx="4577606" cy="258387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25" t="19839" r="23400" b="38968"/>
            <a:stretch/>
          </p:blipFill>
          <p:spPr bwMode="auto">
            <a:xfrm>
              <a:off x="301663" y="1607127"/>
              <a:ext cx="4565914" cy="25838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ounded Rectangle 1"/>
            <p:cNvSpPr/>
            <p:nvPr/>
          </p:nvSpPr>
          <p:spPr>
            <a:xfrm>
              <a:off x="4045397" y="2306629"/>
              <a:ext cx="833872" cy="4572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2286000" y="3810000"/>
              <a:ext cx="914400" cy="304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1000" y="468868"/>
            <a:ext cx="8763000" cy="902732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+mj-lt"/>
              </a:rPr>
              <a:t>Authority Record Deduplication </a:t>
            </a:r>
          </a:p>
          <a:p>
            <a:r>
              <a:rPr lang="en-US" sz="2400" dirty="0" smtClean="0">
                <a:latin typeface="+mj-lt"/>
              </a:rPr>
              <a:t>and Overlay Retention</a:t>
            </a:r>
          </a:p>
        </p:txBody>
      </p:sp>
    </p:spTree>
    <p:extLst>
      <p:ext uri="{BB962C8B-B14F-4D97-AF65-F5344CB8AC3E}">
        <p14:creationId xmlns:p14="http://schemas.microsoft.com/office/powerpoint/2010/main" val="230007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Working with Existing Authority Records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01646" y="6414079"/>
            <a:ext cx="2133600" cy="365125"/>
          </a:xfrm>
        </p:spPr>
        <p:txBody>
          <a:bodyPr/>
          <a:lstStyle/>
          <a:p>
            <a:fld id="{02655639-8123-415E-98B1-80E78141C701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66800" y="3085743"/>
            <a:ext cx="70539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>
                <a:latin typeface="Arial" charset="0"/>
              </a:rPr>
              <a:t>Checking See Also headings in authority records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>
                <a:latin typeface="Arial" charset="0"/>
              </a:rPr>
              <a:t>Linking to other authority records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>
                <a:latin typeface="Arial" charset="0"/>
              </a:rPr>
              <a:t>Deleting authority records</a:t>
            </a:r>
          </a:p>
        </p:txBody>
      </p:sp>
    </p:spTree>
    <p:extLst>
      <p:ext uri="{BB962C8B-B14F-4D97-AF65-F5344CB8AC3E}">
        <p14:creationId xmlns:p14="http://schemas.microsoft.com/office/powerpoint/2010/main" val="50621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600200" y="838200"/>
            <a:ext cx="7162800" cy="457200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Overview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553375" y="1905000"/>
            <a:ext cx="3133424" cy="4114800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The purpose of authority control is to ensure that records can be retrieved </a:t>
            </a:r>
            <a:r>
              <a:rPr lang="en-US" sz="2000" dirty="0" smtClean="0">
                <a:solidFill>
                  <a:schemeClr val="tx1"/>
                </a:solidFill>
              </a:rPr>
              <a:t>consistently</a:t>
            </a:r>
            <a:br>
              <a:rPr lang="en-US" sz="2000" dirty="0" smtClean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Authority Records provide </a:t>
            </a:r>
            <a:r>
              <a:rPr lang="en-US" sz="2000" dirty="0">
                <a:solidFill>
                  <a:schemeClr val="tx1"/>
                </a:solidFill>
              </a:rPr>
              <a:t>uniformity in the forms of names, some types of name/titles, series and subject </a:t>
            </a:r>
            <a:r>
              <a:rPr lang="en-US" sz="2000" dirty="0" smtClean="0">
                <a:solidFill>
                  <a:schemeClr val="tx1"/>
                </a:solidFill>
              </a:rPr>
              <a:t>headings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553200"/>
            <a:ext cx="2133600" cy="365125"/>
          </a:xfrm>
        </p:spPr>
        <p:txBody>
          <a:bodyPr/>
          <a:lstStyle/>
          <a:p>
            <a:fld id="{02655639-8123-415E-98B1-80E78141C70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" t="3731" r="48263" b="16418"/>
          <a:stretch/>
        </p:blipFill>
        <p:spPr bwMode="auto">
          <a:xfrm>
            <a:off x="457200" y="1447800"/>
            <a:ext cx="4943775" cy="48069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789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143000" y="533400"/>
            <a:ext cx="7620000" cy="9144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+mj-lt"/>
              </a:rPr>
              <a:t>Checking See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Also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Headings in Authority Records</a:t>
            </a:r>
            <a:endParaRPr lang="en-US" sz="2800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04800" y="4648200"/>
            <a:ext cx="8382000" cy="1918569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000" dirty="0"/>
              <a:t>To verify current links, </a:t>
            </a:r>
            <a:r>
              <a:rPr lang="en-US" sz="2000" dirty="0" smtClean="0"/>
              <a:t>from the “Links” menu, select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Links/Authority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Records/See Also References or See Also From References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Authority </a:t>
            </a:r>
            <a:r>
              <a:rPr lang="en-US" sz="2000" dirty="0"/>
              <a:t>checking is done on authority records when the record is saved as final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If there are problems, the </a:t>
            </a:r>
            <a:r>
              <a:rPr lang="en-US" sz="2000" dirty="0" smtClean="0"/>
              <a:t>“Check </a:t>
            </a:r>
            <a:r>
              <a:rPr lang="en-US" sz="2000" dirty="0"/>
              <a:t>See Also from References </a:t>
            </a:r>
            <a:r>
              <a:rPr lang="en-US" sz="2000" dirty="0" smtClean="0"/>
              <a:t>Assistant” </a:t>
            </a:r>
            <a:r>
              <a:rPr lang="en-US" sz="2000" dirty="0"/>
              <a:t>dialog </a:t>
            </a:r>
            <a:r>
              <a:rPr lang="en-US" sz="2000" dirty="0" smtClean="0"/>
              <a:t>presents options for saving the record</a:t>
            </a:r>
            <a:endParaRPr lang="en-US" sz="2000" dirty="0"/>
          </a:p>
          <a:p>
            <a:endParaRPr lang="en-US" sz="1800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105400" y="1550075"/>
            <a:ext cx="3703677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Hint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1600" dirty="0">
                <a:latin typeface="Arial" pitchFamily="34" charset="0"/>
                <a:cs typeface="Arial" pitchFamily="34" charset="0"/>
              </a:rPr>
              <a:t>SEE ALSO—a 1XX is in a 5XX field in </a:t>
            </a:r>
          </a:p>
          <a:p>
            <a:pPr eaLnBrk="1" hangingPunct="1"/>
            <a:r>
              <a:rPr lang="en-US" sz="1600" dirty="0">
                <a:latin typeface="Arial" pitchFamily="34" charset="0"/>
                <a:cs typeface="Arial" pitchFamily="34" charset="0"/>
              </a:rPr>
              <a:t>another authority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record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1600" dirty="0">
                <a:latin typeface="Arial" pitchFamily="34" charset="0"/>
                <a:cs typeface="Arial" pitchFamily="34" charset="0"/>
              </a:rPr>
              <a:t>SEE ALSO FROM—a 5XX is in a 1XX field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another authority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record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" t="7434" r="25995" b="20596"/>
          <a:stretch/>
        </p:blipFill>
        <p:spPr bwMode="auto">
          <a:xfrm>
            <a:off x="647312" y="1745457"/>
            <a:ext cx="4153288" cy="25979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03" t="55014" r="16052" b="22493"/>
          <a:stretch/>
        </p:blipFill>
        <p:spPr bwMode="auto">
          <a:xfrm>
            <a:off x="2819400" y="3048000"/>
            <a:ext cx="4675556" cy="14726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332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381000"/>
            <a:ext cx="8305800" cy="990600"/>
          </a:xfrm>
        </p:spPr>
        <p:txBody>
          <a:bodyPr/>
          <a:lstStyle/>
          <a:p>
            <a:r>
              <a:rPr lang="en-US" sz="2400" dirty="0" smtClean="0"/>
              <a:t>Checking See Also References in Authority Records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304800" y="3276600"/>
            <a:ext cx="4419600" cy="3505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To work with a specific heading,                             highlight the heading and click                                                 the Details button 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Remember:  </a:t>
            </a:r>
            <a:r>
              <a:rPr lang="en-US" sz="2000" dirty="0"/>
              <a:t>the </a:t>
            </a:r>
            <a:r>
              <a:rPr lang="en-US" sz="2000" dirty="0" smtClean="0"/>
              <a:t>system’s search </a:t>
            </a:r>
            <a:r>
              <a:rPr lang="en-US" sz="2000" dirty="0"/>
              <a:t>for possible                                           matching authority records is a                                      very narrow </a:t>
            </a:r>
            <a:r>
              <a:rPr lang="en-US" sz="2000" dirty="0" smtClean="0"/>
              <a:t>search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 smtClean="0"/>
              <a:t>Use </a:t>
            </a:r>
            <a:r>
              <a:rPr lang="en-US" sz="2000" dirty="0"/>
              <a:t>the Find button </a:t>
            </a:r>
            <a:r>
              <a:rPr lang="en-US" sz="2000" dirty="0" smtClean="0"/>
              <a:t>to manually  </a:t>
            </a:r>
            <a:r>
              <a:rPr lang="en-US" sz="2000" dirty="0"/>
              <a:t>perform a search for a known heading to </a:t>
            </a:r>
            <a:r>
              <a:rPr lang="en-US" sz="2000" dirty="0" smtClean="0"/>
              <a:t>select and create a link to</a:t>
            </a:r>
            <a:endParaRPr lang="en-US" sz="1800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1828800"/>
            <a:ext cx="371332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82750"/>
            <a:ext cx="3962400" cy="13652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10000" y="2057400"/>
            <a:ext cx="609600" cy="22860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1000" y="381000"/>
            <a:ext cx="8153400" cy="990600"/>
          </a:xfrm>
        </p:spPr>
        <p:txBody>
          <a:bodyPr/>
          <a:lstStyle/>
          <a:p>
            <a:r>
              <a:rPr lang="en-US" sz="2400" dirty="0" smtClean="0"/>
              <a:t> Checking See Also References in Authority Records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304800" y="1447800"/>
            <a:ext cx="4572000" cy="2895600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sz="1600" dirty="0" smtClean="0"/>
              <a:t>   Depending </a:t>
            </a:r>
            <a:r>
              <a:rPr lang="en-US" sz="1600" dirty="0"/>
              <a:t>on the possible </a:t>
            </a:r>
            <a:r>
              <a:rPr lang="en-US" sz="1600" dirty="0" smtClean="0"/>
              <a:t>authority</a:t>
            </a:r>
          </a:p>
          <a:p>
            <a:pPr marL="0" indent="0">
              <a:buNone/>
            </a:pPr>
            <a:r>
              <a:rPr lang="en-US" sz="1600" dirty="0" smtClean="0"/>
              <a:t>    records </a:t>
            </a:r>
            <a:r>
              <a:rPr lang="en-US" sz="1600" dirty="0"/>
              <a:t>found, different options will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    become </a:t>
            </a:r>
            <a:r>
              <a:rPr lang="en-US" sz="1600" dirty="0"/>
              <a:t>available in the Check See </a:t>
            </a:r>
            <a:r>
              <a:rPr lang="en-US" sz="1600" dirty="0" smtClean="0"/>
              <a:t>Also</a:t>
            </a:r>
          </a:p>
          <a:p>
            <a:pPr marL="0" indent="0">
              <a:buNone/>
            </a:pPr>
            <a:r>
              <a:rPr lang="en-US" sz="1600" dirty="0" smtClean="0"/>
              <a:t>    From </a:t>
            </a:r>
            <a:r>
              <a:rPr lang="en-US" sz="1600" dirty="0"/>
              <a:t>Reference(s) </a:t>
            </a:r>
            <a:r>
              <a:rPr lang="en-US" sz="1600" dirty="0" smtClean="0"/>
              <a:t>Details dialog</a:t>
            </a:r>
          </a:p>
          <a:p>
            <a:pPr marL="0" indent="0"/>
            <a:r>
              <a:rPr lang="en-US" sz="1600" dirty="0" smtClean="0"/>
              <a:t>   If </a:t>
            </a:r>
            <a:r>
              <a:rPr lang="en-US" sz="1600" dirty="0"/>
              <a:t>there are no </a:t>
            </a:r>
            <a:r>
              <a:rPr lang="en-US" sz="1600" dirty="0" smtClean="0"/>
              <a:t>possible headings to link </a:t>
            </a:r>
            <a:r>
              <a:rPr lang="en-US" sz="1600" dirty="0"/>
              <a:t>to</a:t>
            </a:r>
            <a:r>
              <a:rPr lang="en-US" sz="1600" dirty="0" smtClean="0"/>
              <a:t>,</a:t>
            </a:r>
          </a:p>
          <a:p>
            <a:pPr marL="0" indent="0">
              <a:buNone/>
            </a:pPr>
            <a:r>
              <a:rPr lang="en-US" sz="1600" dirty="0" smtClean="0"/>
              <a:t>    there are three possible solutions: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Create 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new system-generated 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authority record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Leave the 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heading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unlinked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Edit 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heading manually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231" y="1734714"/>
            <a:ext cx="3439169" cy="3599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7" t="11127" r="40197" b="35038"/>
          <a:stretch/>
        </p:blipFill>
        <p:spPr bwMode="auto">
          <a:xfrm>
            <a:off x="685800" y="4191000"/>
            <a:ext cx="3276600" cy="19922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667121" y="5410200"/>
            <a:ext cx="394347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Hint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1600" dirty="0">
                <a:latin typeface="Arial" pitchFamily="34" charset="0"/>
                <a:cs typeface="Arial" pitchFamily="34" charset="0"/>
              </a:rPr>
              <a:t>System-generated authority records are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very brief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and may need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editing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0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381000"/>
            <a:ext cx="8305800" cy="990600"/>
          </a:xfrm>
        </p:spPr>
        <p:txBody>
          <a:bodyPr/>
          <a:lstStyle/>
          <a:p>
            <a:r>
              <a:rPr lang="en-US" sz="2400" dirty="0" smtClean="0"/>
              <a:t>Checking See Also References in Authority Records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304800" y="1447800"/>
            <a:ext cx="4572000" cy="5105400"/>
          </a:xfrm>
        </p:spPr>
        <p:txBody>
          <a:bodyPr/>
          <a:lstStyle/>
          <a:p>
            <a:r>
              <a:rPr lang="en-US" sz="1600" dirty="0" smtClean="0"/>
              <a:t>Selecting a  </a:t>
            </a:r>
            <a:r>
              <a:rPr lang="en-US" sz="1600" dirty="0"/>
              <a:t>possible heading </a:t>
            </a:r>
            <a:r>
              <a:rPr lang="en-US" sz="1600" dirty="0" smtClean="0"/>
              <a:t>makes additional </a:t>
            </a:r>
            <a:r>
              <a:rPr lang="en-US" sz="1600" dirty="0"/>
              <a:t>options </a:t>
            </a:r>
            <a:r>
              <a:rPr lang="en-US" sz="1600" dirty="0" smtClean="0"/>
              <a:t>available:</a:t>
            </a:r>
            <a:endParaRPr lang="en-US" sz="1600" dirty="0"/>
          </a:p>
          <a:p>
            <a:r>
              <a:rPr lang="en-US" sz="1600" dirty="0" smtClean="0"/>
              <a:t>Options for adjusting the heading:</a:t>
            </a:r>
            <a:endParaRPr lang="en-US" sz="1600" dirty="0"/>
          </a:p>
          <a:p>
            <a:pPr lvl="1"/>
            <a:r>
              <a:rPr lang="en-US" sz="1600" dirty="0"/>
              <a:t>Authority see also from reference to </a:t>
            </a:r>
            <a:r>
              <a:rPr lang="en-US" sz="1600" dirty="0" smtClean="0"/>
              <a:t>matching </a:t>
            </a:r>
            <a:r>
              <a:rPr lang="en-US" sz="1600" dirty="0"/>
              <a:t>heading</a:t>
            </a:r>
          </a:p>
          <a:p>
            <a:pPr lvl="1"/>
            <a:r>
              <a:rPr lang="en-US" sz="1600" dirty="0"/>
              <a:t>Usage in authority record</a:t>
            </a:r>
          </a:p>
          <a:p>
            <a:pPr lvl="1"/>
            <a:r>
              <a:rPr lang="en-US" sz="1600" dirty="0"/>
              <a:t>Both heading and usage</a:t>
            </a:r>
          </a:p>
          <a:p>
            <a:r>
              <a:rPr lang="en-US" sz="1600" dirty="0"/>
              <a:t>Creating a new authority record, leaving the </a:t>
            </a:r>
            <a:r>
              <a:rPr lang="en-US" sz="1600" dirty="0" smtClean="0"/>
              <a:t>heading </a:t>
            </a:r>
            <a:r>
              <a:rPr lang="en-US" sz="1600" dirty="0"/>
              <a:t>unlinked and editing the heading </a:t>
            </a:r>
            <a:r>
              <a:rPr lang="en-US" sz="1600" dirty="0" smtClean="0"/>
              <a:t> manually also remain options</a:t>
            </a:r>
            <a:endParaRPr lang="en-US" sz="1600" dirty="0"/>
          </a:p>
          <a:p>
            <a:r>
              <a:rPr lang="en-US" sz="1600" dirty="0"/>
              <a:t>The Conditions box </a:t>
            </a:r>
            <a:r>
              <a:rPr lang="en-US" sz="1600" dirty="0" smtClean="0"/>
              <a:t>supplies the reason why </a:t>
            </a:r>
            <a:r>
              <a:rPr lang="en-US" sz="1600" dirty="0"/>
              <a:t>a link did not </a:t>
            </a:r>
            <a:r>
              <a:rPr lang="en-US" sz="1600" dirty="0" smtClean="0"/>
              <a:t>occur</a:t>
            </a:r>
            <a:endParaRPr lang="en-US" sz="1600" dirty="0"/>
          </a:p>
          <a:p>
            <a:r>
              <a:rPr lang="en-US" sz="1600" dirty="0"/>
              <a:t>Select the appropriate action and click </a:t>
            </a:r>
            <a:r>
              <a:rPr lang="en-US" sz="1600" dirty="0" smtClean="0"/>
              <a:t>OK</a:t>
            </a:r>
          </a:p>
          <a:p>
            <a:r>
              <a:rPr lang="en-US" sz="1600" dirty="0" smtClean="0"/>
              <a:t>Result: The </a:t>
            </a:r>
            <a:r>
              <a:rPr lang="en-US" sz="1600" dirty="0"/>
              <a:t>Check See Also From References  </a:t>
            </a:r>
            <a:r>
              <a:rPr lang="en-US" sz="1600" dirty="0" smtClean="0"/>
              <a:t>Assistant dialog displays                                                                 the </a:t>
            </a:r>
            <a:r>
              <a:rPr lang="en-US" sz="1600" dirty="0"/>
              <a:t>problem </a:t>
            </a:r>
            <a:r>
              <a:rPr lang="en-US" sz="1600" dirty="0" smtClean="0"/>
              <a:t>heading  and the solution</a:t>
            </a:r>
            <a:endParaRPr lang="en-US" sz="1600" dirty="0"/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105400"/>
            <a:ext cx="3479291" cy="114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676400"/>
            <a:ext cx="2938132" cy="32766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5181600" y="2514600"/>
            <a:ext cx="2286000" cy="53340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6781800" y="23622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1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381000"/>
            <a:ext cx="8305800" cy="990600"/>
          </a:xfrm>
        </p:spPr>
        <p:txBody>
          <a:bodyPr/>
          <a:lstStyle/>
          <a:p>
            <a:r>
              <a:rPr lang="en-US" sz="2400" dirty="0" smtClean="0"/>
              <a:t>Linking to Other Authority Records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304800" y="3810000"/>
            <a:ext cx="8458200" cy="2743200"/>
          </a:xfrm>
        </p:spPr>
        <p:txBody>
          <a:bodyPr/>
          <a:lstStyle/>
          <a:p>
            <a:r>
              <a:rPr lang="en-US" sz="1800" dirty="0" smtClean="0"/>
              <a:t>To create links to authority records: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the new record, go to Tools/Create Links to Authority Records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Select the authority records to be linked 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Click the “Link Selected” button.</a:t>
            </a:r>
          </a:p>
          <a:p>
            <a:r>
              <a:rPr lang="en-US" sz="1800" dirty="0" smtClean="0"/>
              <a:t>A new authority record can be made from a template and may need to be linked with other authority records </a:t>
            </a:r>
          </a:p>
          <a:p>
            <a:r>
              <a:rPr lang="en-US" sz="1800" dirty="0" smtClean="0"/>
              <a:t>Go to Utilities/Cataloging Processing/Authority Create Links Queue to monitor the progress of the job</a:t>
            </a:r>
          </a:p>
          <a:p>
            <a:endParaRPr lang="en-US" sz="16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62374" b="52620"/>
          <a:stretch/>
        </p:blipFill>
        <p:spPr bwMode="auto">
          <a:xfrm>
            <a:off x="735106" y="1600200"/>
            <a:ext cx="2770094" cy="20929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1676400" y="2895601"/>
            <a:ext cx="1600200" cy="15239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740490"/>
            <a:ext cx="4038600" cy="12082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36"/>
          <a:stretch/>
        </p:blipFill>
        <p:spPr bwMode="auto">
          <a:xfrm>
            <a:off x="4372859" y="2667001"/>
            <a:ext cx="4009141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7086600" y="1981200"/>
            <a:ext cx="862187" cy="228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51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381000"/>
            <a:ext cx="8305800" cy="990600"/>
          </a:xfrm>
        </p:spPr>
        <p:txBody>
          <a:bodyPr/>
          <a:lstStyle/>
          <a:p>
            <a:r>
              <a:rPr lang="en-US" sz="2400" dirty="0" smtClean="0"/>
              <a:t>Deleting Authority Records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304800" y="4876800"/>
            <a:ext cx="8458200" cy="1676400"/>
          </a:xfrm>
        </p:spPr>
        <p:txBody>
          <a:bodyPr/>
          <a:lstStyle/>
          <a:p>
            <a:r>
              <a:rPr lang="en-US" sz="2000" dirty="0" smtClean="0"/>
              <a:t>When deleting authority records and there are attached bib and/or authority records, the Authority Record Heading Deletion Options dialog box will appear</a:t>
            </a:r>
          </a:p>
          <a:p>
            <a:r>
              <a:rPr lang="en-US" sz="2000" dirty="0" smtClean="0"/>
              <a:t>Select the option per the library’s standard and click OK</a:t>
            </a:r>
          </a:p>
          <a:p>
            <a:endParaRPr lang="en-US" sz="16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43060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67000"/>
            <a:ext cx="3962400" cy="1835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51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Global headings changes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01646" y="6414079"/>
            <a:ext cx="2133600" cy="365125"/>
          </a:xfrm>
        </p:spPr>
        <p:txBody>
          <a:bodyPr/>
          <a:lstStyle/>
          <a:p>
            <a:fld id="{02655639-8123-415E-98B1-80E78141C701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3085743"/>
            <a:ext cx="8077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>
                <a:latin typeface="Arial" charset="0"/>
              </a:rPr>
              <a:t>Editing authority records and updating linked </a:t>
            </a:r>
            <a:r>
              <a:rPr lang="en-US" sz="2000" b="1" dirty="0" smtClean="0">
                <a:latin typeface="Arial" charset="0"/>
              </a:rPr>
              <a:t>records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>
                <a:latin typeface="Arial" charset="0"/>
              </a:rPr>
              <a:t>Viewing the Authority Update Links Queue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Arial" charset="0"/>
              </a:rPr>
              <a:t>Weekly </a:t>
            </a:r>
            <a:r>
              <a:rPr lang="en-US" sz="2000" b="1" dirty="0">
                <a:latin typeface="Arial" charset="0"/>
              </a:rPr>
              <a:t>Authority Updates</a:t>
            </a:r>
          </a:p>
        </p:txBody>
      </p:sp>
    </p:spTree>
    <p:extLst>
      <p:ext uri="{BB962C8B-B14F-4D97-AF65-F5344CB8AC3E}">
        <p14:creationId xmlns:p14="http://schemas.microsoft.com/office/powerpoint/2010/main" val="115451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11727" y="457200"/>
            <a:ext cx="8451273" cy="838200"/>
          </a:xfrm>
        </p:spPr>
        <p:txBody>
          <a:bodyPr/>
          <a:lstStyle/>
          <a:p>
            <a:r>
              <a:rPr lang="en-US" sz="2400" dirty="0"/>
              <a:t>Editing authority records and updating linked records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11727" y="5257800"/>
            <a:ext cx="8382000" cy="1106806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Make the desired edits in the authority record and save it</a:t>
            </a:r>
          </a:p>
          <a:p>
            <a:r>
              <a:rPr lang="en-US" sz="2000" dirty="0" smtClean="0"/>
              <a:t>Go to Tools/Check For Linked Records, or press Alt+C</a:t>
            </a:r>
          </a:p>
          <a:p>
            <a:r>
              <a:rPr lang="en-US" sz="2000" dirty="0" smtClean="0"/>
              <a:t>Click “Continue Saving” to </a:t>
            </a:r>
            <a:r>
              <a:rPr lang="en-US" sz="2000" dirty="0"/>
              <a:t>post the job to the queue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57200" y="1559560"/>
            <a:ext cx="3455987" cy="2616200"/>
            <a:chOff x="762000" y="2209800"/>
            <a:chExt cx="3455987" cy="2616200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2209800"/>
              <a:ext cx="3455987" cy="2616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ounded Rectangle 3"/>
            <p:cNvSpPr/>
            <p:nvPr/>
          </p:nvSpPr>
          <p:spPr>
            <a:xfrm>
              <a:off x="2030413" y="3124200"/>
              <a:ext cx="2160587" cy="152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537363" y="1447800"/>
            <a:ext cx="3733800" cy="3766184"/>
            <a:chOff x="4876800" y="1680210"/>
            <a:chExt cx="3733800" cy="376618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1680210"/>
              <a:ext cx="3733800" cy="37649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ounded Rectangle 4"/>
            <p:cNvSpPr/>
            <p:nvPr/>
          </p:nvSpPr>
          <p:spPr>
            <a:xfrm>
              <a:off x="5486400" y="5105400"/>
              <a:ext cx="914400" cy="34099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6568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381000"/>
            <a:ext cx="8305800" cy="990600"/>
          </a:xfrm>
        </p:spPr>
        <p:txBody>
          <a:bodyPr/>
          <a:lstStyle/>
          <a:p>
            <a:r>
              <a:rPr lang="en-US" sz="2400" dirty="0" smtClean="0"/>
              <a:t>Viewing the Authority Update Links Queue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304800" y="4876800"/>
            <a:ext cx="8534400" cy="12954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Go to Utilities/Cataloging Processing/Authority Update Links Queue</a:t>
            </a:r>
          </a:p>
          <a:p>
            <a:r>
              <a:rPr lang="en-US" sz="2000" dirty="0" smtClean="0"/>
              <a:t>Click the refresh icon to view the job’s current status</a:t>
            </a:r>
          </a:p>
          <a:p>
            <a:r>
              <a:rPr lang="en-US" sz="2000" dirty="0" smtClean="0"/>
              <a:t>Double-click the selected job, or click the “Report” icon to review the Log when the job is complete</a:t>
            </a:r>
          </a:p>
          <a:p>
            <a:endParaRPr lang="en-US" sz="16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0" t="8997" r="36790" b="39867"/>
          <a:stretch/>
        </p:blipFill>
        <p:spPr bwMode="auto">
          <a:xfrm>
            <a:off x="577146" y="1676400"/>
            <a:ext cx="5442654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9" t="17046" r="3977" b="37500"/>
          <a:stretch/>
        </p:blipFill>
        <p:spPr bwMode="auto">
          <a:xfrm>
            <a:off x="3810000" y="3104269"/>
            <a:ext cx="4800600" cy="177253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676400" y="1905000"/>
            <a:ext cx="457200" cy="457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51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381000"/>
            <a:ext cx="8305800" cy="990600"/>
          </a:xfrm>
        </p:spPr>
        <p:txBody>
          <a:bodyPr/>
          <a:lstStyle/>
          <a:p>
            <a:r>
              <a:rPr lang="en-US" sz="2400" dirty="0" smtClean="0"/>
              <a:t>Weekly Authority Updates</a:t>
            </a:r>
          </a:p>
          <a:p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57200" y="1676400"/>
            <a:ext cx="8458200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400"/>
              </a:spcAft>
            </a:pPr>
            <a:r>
              <a:rPr lang="en-US" sz="2000" dirty="0" smtClean="0"/>
              <a:t>Weekly Authority Updates is a subscription service through Polaris</a:t>
            </a:r>
            <a:br>
              <a:rPr lang="en-US" sz="2000" dirty="0" smtClean="0"/>
            </a:br>
            <a:r>
              <a:rPr lang="en-US" sz="2000" dirty="0" smtClean="0"/>
              <a:t>Each week a scheduled job at Polaris reviews the library’s authority records to see if there are headings that qualify for global updating</a:t>
            </a:r>
          </a:p>
          <a:p>
            <a:pPr>
              <a:lnSpc>
                <a:spcPct val="90000"/>
              </a:lnSpc>
              <a:spcAft>
                <a:spcPts val="400"/>
              </a:spcAft>
            </a:pPr>
            <a:r>
              <a:rPr lang="en-US" sz="2000" dirty="0" smtClean="0"/>
              <a:t>If updating is needed, a file of new authority records is delivered to the library’s server</a:t>
            </a:r>
          </a:p>
          <a:p>
            <a:pPr>
              <a:lnSpc>
                <a:spcPct val="90000"/>
              </a:lnSpc>
              <a:spcAft>
                <a:spcPts val="400"/>
              </a:spcAft>
            </a:pPr>
            <a:r>
              <a:rPr lang="en-US" sz="2000" dirty="0" smtClean="0"/>
              <a:t>A defined staff member will receive an email letting them know authority records are available and where they are on the server</a:t>
            </a:r>
          </a:p>
          <a:p>
            <a:pPr>
              <a:lnSpc>
                <a:spcPct val="90000"/>
              </a:lnSpc>
              <a:spcAft>
                <a:spcPts val="400"/>
              </a:spcAft>
            </a:pPr>
            <a:r>
              <a:rPr lang="en-US" sz="2000" dirty="0" smtClean="0"/>
              <a:t>This file must be manually retrieved and imported into the database to complete the update of authority records</a:t>
            </a:r>
          </a:p>
          <a:p>
            <a:pPr lvl="1">
              <a:lnSpc>
                <a:spcPct val="90000"/>
              </a:lnSpc>
              <a:spcAft>
                <a:spcPts val="40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The authority record will be updated</a:t>
            </a:r>
          </a:p>
          <a:p>
            <a:pPr lvl="1">
              <a:lnSpc>
                <a:spcPct val="90000"/>
              </a:lnSpc>
              <a:spcAft>
                <a:spcPts val="40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All linked bibs will be updated</a:t>
            </a:r>
          </a:p>
          <a:p>
            <a:pPr>
              <a:lnSpc>
                <a:spcPct val="90000"/>
              </a:lnSpc>
              <a:spcAft>
                <a:spcPts val="400"/>
              </a:spcAft>
            </a:pPr>
            <a:r>
              <a:rPr lang="en-US" sz="2000" dirty="0" smtClean="0"/>
              <a:t>An example import profile, Authority Update Import, can be copied and edited per the library’s needs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8551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 smtClean="0"/>
              <a:t>Overview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381000" y="1600201"/>
            <a:ext cx="8305800" cy="3049342"/>
            <a:chOff x="381000" y="1600201"/>
            <a:chExt cx="8305800" cy="3049342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87" t="72641" r="31548" b="10040"/>
            <a:stretch/>
          </p:blipFill>
          <p:spPr bwMode="auto">
            <a:xfrm>
              <a:off x="381000" y="1600201"/>
              <a:ext cx="6705600" cy="13451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" name="Group 4"/>
            <p:cNvGrpSpPr/>
            <p:nvPr/>
          </p:nvGrpSpPr>
          <p:grpSpPr>
            <a:xfrm>
              <a:off x="1361358" y="2829569"/>
              <a:ext cx="7325442" cy="1819974"/>
              <a:chOff x="1143000" y="2859659"/>
              <a:chExt cx="7325442" cy="2128625"/>
            </a:xfrm>
          </p:grpSpPr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30" t="41861" r="79343" b="49560"/>
              <a:stretch/>
            </p:blipFill>
            <p:spPr bwMode="auto">
              <a:xfrm>
                <a:off x="1143000" y="2859659"/>
                <a:ext cx="3664184" cy="125514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54" name="Picture 6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96" t="41875" r="77532" b="50066"/>
              <a:stretch/>
            </p:blipFill>
            <p:spPr bwMode="auto">
              <a:xfrm>
                <a:off x="4531057" y="3809219"/>
                <a:ext cx="3937385" cy="11790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9" name="Rectangle 8"/>
          <p:cNvSpPr/>
          <p:nvPr/>
        </p:nvSpPr>
        <p:spPr>
          <a:xfrm>
            <a:off x="399288" y="4649543"/>
            <a:ext cx="8229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Authority control provides a system of cross references that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 appear in bibliographic browse  search results in the Polaris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 Client and in the PAC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See references point to the correct heading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See Also references point to related headings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30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1752600"/>
            <a:ext cx="5410200" cy="762000"/>
          </a:xfrm>
        </p:spPr>
        <p:txBody>
          <a:bodyPr>
            <a:noAutofit/>
          </a:bodyPr>
          <a:lstStyle/>
          <a:p>
            <a:r>
              <a:rPr lang="en-US" dirty="0" smtClean="0"/>
              <a:t>Importing and Authority File Maintenance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01646" y="6414079"/>
            <a:ext cx="2133600" cy="365125"/>
          </a:xfrm>
        </p:spPr>
        <p:txBody>
          <a:bodyPr/>
          <a:lstStyle/>
          <a:p>
            <a:fld id="{02655639-8123-415E-98B1-80E78141C701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3085743"/>
            <a:ext cx="8534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>
                <a:latin typeface="Arial" charset="0"/>
              </a:rPr>
              <a:t>Importing:</a:t>
            </a:r>
          </a:p>
          <a:p>
            <a:pPr marL="1257300" lvl="2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>
                <a:latin typeface="Arial" charset="0"/>
              </a:rPr>
              <a:t>Importing authority records</a:t>
            </a:r>
          </a:p>
          <a:p>
            <a:pPr marL="1257300" lvl="2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>
                <a:latin typeface="Arial" charset="0"/>
              </a:rPr>
              <a:t>Creating authority records </a:t>
            </a:r>
            <a:r>
              <a:rPr lang="en-US" sz="2000" b="1" dirty="0" smtClean="0">
                <a:latin typeface="Arial" charset="0"/>
              </a:rPr>
              <a:t>through a bibliographic import</a:t>
            </a:r>
            <a:endParaRPr lang="en-US" sz="2000" b="1" dirty="0">
              <a:latin typeface="Arial" charset="0"/>
            </a:endParaRP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>
                <a:latin typeface="Arial" charset="0"/>
              </a:rPr>
              <a:t>Tools for </a:t>
            </a:r>
            <a:r>
              <a:rPr lang="en-US" sz="2000" b="1" dirty="0" smtClean="0">
                <a:latin typeface="Arial" charset="0"/>
              </a:rPr>
              <a:t>Authority File </a:t>
            </a:r>
            <a:r>
              <a:rPr lang="en-US" sz="2000" b="1" dirty="0">
                <a:latin typeface="Arial" charset="0"/>
              </a:rPr>
              <a:t>M</a:t>
            </a:r>
            <a:r>
              <a:rPr lang="en-US" sz="2000" b="1" dirty="0" smtClean="0">
                <a:latin typeface="Arial" charset="0"/>
              </a:rPr>
              <a:t>aintenance:</a:t>
            </a:r>
            <a:endParaRPr lang="en-US" sz="2000" b="1" dirty="0">
              <a:latin typeface="Arial" charset="0"/>
            </a:endParaRPr>
          </a:p>
          <a:p>
            <a:pPr marL="1257300" lvl="2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Arial" charset="0"/>
              </a:rPr>
              <a:t>Polaris Toolbar Reports</a:t>
            </a:r>
            <a:endParaRPr lang="en-US" sz="2000" b="1" dirty="0">
              <a:latin typeface="Arial" charset="0"/>
            </a:endParaRPr>
          </a:p>
          <a:p>
            <a:pPr marL="1257300" lvl="2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>
                <a:latin typeface="Arial" charset="0"/>
              </a:rPr>
              <a:t>Create an unlinked authority record set</a:t>
            </a:r>
          </a:p>
        </p:txBody>
      </p:sp>
    </p:spTree>
    <p:extLst>
      <p:ext uri="{BB962C8B-B14F-4D97-AF65-F5344CB8AC3E}">
        <p14:creationId xmlns:p14="http://schemas.microsoft.com/office/powerpoint/2010/main" val="80939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 smtClean="0"/>
              <a:t>Importing Authority Records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04800" y="4724400"/>
            <a:ext cx="8382000" cy="1863436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000" dirty="0"/>
              <a:t>If the library’s practice is to export authorities from a database and import them all at once, an import profile can be set up to process the authority records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An import profile can be set up to create authority records for 5XX fields of the incoming authority </a:t>
            </a:r>
            <a:r>
              <a:rPr lang="en-US" sz="2000" dirty="0" smtClean="0"/>
              <a:t>records if needed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The new authority records are automatically linked to </a:t>
            </a:r>
            <a:r>
              <a:rPr lang="en-US" sz="2000" dirty="0" smtClean="0"/>
              <a:t>bibs upon </a:t>
            </a:r>
            <a:r>
              <a:rPr lang="en-US" sz="2000" dirty="0"/>
              <a:t>import</a:t>
            </a:r>
          </a:p>
          <a:p>
            <a:endParaRPr lang="en-US" sz="2000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172200" y="1712655"/>
            <a:ext cx="2286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Hint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1600" dirty="0">
                <a:latin typeface="Arial" pitchFamily="34" charset="0"/>
                <a:cs typeface="Arial" pitchFamily="34" charset="0"/>
              </a:rPr>
              <a:t>To create a new import profile, go to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Utilities/Importing/</a:t>
            </a:r>
          </a:p>
          <a:p>
            <a:pPr eaLnBrk="1" hangingPunct="1"/>
            <a:r>
              <a:rPr lang="en-US" sz="1600" dirty="0" smtClean="0">
                <a:latin typeface="Arial" pitchFamily="34" charset="0"/>
                <a:cs typeface="Arial" pitchFamily="34" charset="0"/>
              </a:rPr>
              <a:t>Profile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Manager</a:t>
            </a:r>
          </a:p>
          <a:p>
            <a:pPr eaLnBrk="1" hangingPunct="1"/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1600" dirty="0">
                <a:latin typeface="Arial" pitchFamily="34" charset="0"/>
                <a:cs typeface="Arial" pitchFamily="34" charset="0"/>
              </a:rPr>
              <a:t>To apply the import profile, go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to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1600" dirty="0">
                <a:latin typeface="Arial" pitchFamily="34" charset="0"/>
                <a:cs typeface="Arial" pitchFamily="34" charset="0"/>
              </a:rPr>
              <a:t>Utilities/Importing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/</a:t>
            </a:r>
          </a:p>
          <a:p>
            <a:pPr eaLnBrk="1" hangingPunct="1"/>
            <a:r>
              <a:rPr lang="en-US" sz="1600" dirty="0" smtClean="0">
                <a:latin typeface="Arial" pitchFamily="34" charset="0"/>
                <a:cs typeface="Arial" pitchFamily="34" charset="0"/>
              </a:rPr>
              <a:t>Express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or Full Import.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2" t="13573" r="17424" b="22356"/>
          <a:stretch/>
        </p:blipFill>
        <p:spPr bwMode="auto">
          <a:xfrm>
            <a:off x="609600" y="1378493"/>
            <a:ext cx="5076450" cy="2894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914400" y="2989927"/>
            <a:ext cx="1447800" cy="304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09800" y="1488743"/>
            <a:ext cx="609600" cy="304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3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381000"/>
            <a:ext cx="8305800" cy="990600"/>
          </a:xfrm>
        </p:spPr>
        <p:txBody>
          <a:bodyPr/>
          <a:lstStyle/>
          <a:p>
            <a:r>
              <a:rPr lang="en-US" sz="2400" dirty="0" smtClean="0"/>
              <a:t>Creating Authority Records through a Bibliographic Import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304800" y="5638800"/>
            <a:ext cx="8458200" cy="914400"/>
          </a:xfrm>
        </p:spPr>
        <p:txBody>
          <a:bodyPr/>
          <a:lstStyle/>
          <a:p>
            <a:r>
              <a:rPr lang="en-US" sz="2000" dirty="0" smtClean="0"/>
              <a:t>An import profile can be set up to automatically create new authority records if no matching heading is found</a:t>
            </a:r>
          </a:p>
          <a:p>
            <a:endParaRPr lang="en-US" sz="1600" dirty="0"/>
          </a:p>
        </p:txBody>
      </p:sp>
      <p:grpSp>
        <p:nvGrpSpPr>
          <p:cNvPr id="7" name="Group 6"/>
          <p:cNvGrpSpPr/>
          <p:nvPr/>
        </p:nvGrpSpPr>
        <p:grpSpPr>
          <a:xfrm>
            <a:off x="1295400" y="1676400"/>
            <a:ext cx="6172200" cy="3657600"/>
            <a:chOff x="304800" y="1524000"/>
            <a:chExt cx="6654578" cy="426720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60" t="9627" r="25095" b="18719"/>
            <a:stretch/>
          </p:blipFill>
          <p:spPr bwMode="auto">
            <a:xfrm>
              <a:off x="304800" y="1524000"/>
              <a:ext cx="6654578" cy="4267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ounded Rectangle 8"/>
            <p:cNvSpPr/>
            <p:nvPr/>
          </p:nvSpPr>
          <p:spPr>
            <a:xfrm>
              <a:off x="838200" y="1676400"/>
              <a:ext cx="1066800" cy="3810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819400" y="2438400"/>
              <a:ext cx="3505200" cy="533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8551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381000"/>
            <a:ext cx="8305800" cy="990600"/>
          </a:xfrm>
        </p:spPr>
        <p:txBody>
          <a:bodyPr/>
          <a:lstStyle/>
          <a:p>
            <a:r>
              <a:rPr lang="en-US" sz="2400" dirty="0" smtClean="0"/>
              <a:t>Polaris Toolbar Reports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304800" y="4953000"/>
            <a:ext cx="8458200" cy="1295400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To view all available authority toolbar reports: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 to Utilities/Reports and Notices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Expand the Cataloging folder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Select the Authority subfolder</a:t>
            </a:r>
          </a:p>
          <a:p>
            <a:endParaRPr lang="en-US" sz="1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4" t="15863" r="40908" b="52988"/>
          <a:stretch/>
        </p:blipFill>
        <p:spPr bwMode="auto">
          <a:xfrm>
            <a:off x="838200" y="1600199"/>
            <a:ext cx="7413979" cy="28194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51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 smtClean="0"/>
              <a:t>Polaris Toolbar Reports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701646" y="6414079"/>
            <a:ext cx="2133600" cy="365125"/>
          </a:xfrm>
        </p:spPr>
        <p:txBody>
          <a:bodyPr/>
          <a:lstStyle/>
          <a:p>
            <a:fld id="{02655639-8123-415E-98B1-80E78141C701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381000" y="1447800"/>
            <a:ext cx="8382000" cy="5029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Authority </a:t>
            </a:r>
            <a:r>
              <a:rPr lang="en-US" sz="2000" dirty="0"/>
              <a:t>Records where 4XX matches 1XX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Identifies authority records where a See reference (4XX field) in one record matches a heading (1XX field) in another record in the database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 also lists situations where the same authority record contains a 1XX and 4XX that match because of normalization (and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/&amp;)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/>
              <a:t>Authority Records With No Linked Bibs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Authority records with no linked bibs, but there may be other linked authorities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/>
              <a:t>Problem Authority Records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Identifies possible duplicate authority headings where the normalized text is the heading of more than one authority 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record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/>
              <a:t>Unlinked Authority Records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Identifies all headings which are not used by any  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bibliographic 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record or as a cross-reference for other headings—these records may be deleted</a:t>
            </a:r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16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381000"/>
            <a:ext cx="8305800" cy="990600"/>
          </a:xfrm>
        </p:spPr>
        <p:txBody>
          <a:bodyPr/>
          <a:lstStyle/>
          <a:p>
            <a:r>
              <a:rPr lang="en-US" sz="2400" dirty="0" smtClean="0"/>
              <a:t>Creating an Unlinked Authority Record Set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304800" y="5181600"/>
            <a:ext cx="8458200" cy="1295400"/>
          </a:xfrm>
        </p:spPr>
        <p:txBody>
          <a:bodyPr/>
          <a:lstStyle/>
          <a:p>
            <a:r>
              <a:rPr lang="en-US" sz="2000" dirty="0" smtClean="0"/>
              <a:t>Orphaned authority records are identified by the icon at the beginning of the heading</a:t>
            </a:r>
          </a:p>
          <a:p>
            <a:r>
              <a:rPr lang="en-US" sz="2000" dirty="0" smtClean="0"/>
              <a:t>No bibs or other authority records are linked to these records</a:t>
            </a:r>
          </a:p>
          <a:p>
            <a:endParaRPr lang="en-US" sz="1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9" t="26539" r="36685" b="53835"/>
          <a:stretch/>
        </p:blipFill>
        <p:spPr bwMode="auto">
          <a:xfrm>
            <a:off x="685800" y="1676400"/>
            <a:ext cx="2781299" cy="11911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" t="10070" r="26704" b="37843"/>
          <a:stretch/>
        </p:blipFill>
        <p:spPr bwMode="auto">
          <a:xfrm>
            <a:off x="3276600" y="2667000"/>
            <a:ext cx="4987781" cy="23448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733800" y="1524000"/>
            <a:ext cx="5029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Hint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To create an unlinked authority record set: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Go to Utilities/Cataloging Process/Create Unlinked Authority Record Set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51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 smtClean="0"/>
              <a:t>Overview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81000" y="1600200"/>
            <a:ext cx="8382000" cy="4876800"/>
          </a:xfrm>
        </p:spPr>
        <p:txBody>
          <a:bodyPr/>
          <a:lstStyle/>
          <a:p>
            <a:pPr marL="0" indent="0"/>
            <a:r>
              <a:rPr lang="en-US" sz="2000" dirty="0" smtClean="0"/>
              <a:t>  The Library </a:t>
            </a:r>
            <a:r>
              <a:rPr lang="en-US" sz="2000" dirty="0"/>
              <a:t>of </a:t>
            </a:r>
            <a:r>
              <a:rPr lang="en-US" sz="2000" dirty="0" smtClean="0"/>
              <a:t>Congress Authorities web site provides free</a:t>
            </a:r>
          </a:p>
          <a:p>
            <a:pPr marL="0" indent="0">
              <a:buNone/>
            </a:pPr>
            <a:r>
              <a:rPr lang="en-US" sz="2000" dirty="0" smtClean="0"/>
              <a:t>    access to LC Authority Records: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7" r="40345" b="24907"/>
          <a:stretch/>
        </p:blipFill>
        <p:spPr bwMode="auto">
          <a:xfrm>
            <a:off x="838200" y="2649113"/>
            <a:ext cx="5562600" cy="33963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5800" y="5715000"/>
            <a:ext cx="44958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http://</a:t>
            </a:r>
            <a:r>
              <a:rPr lang="en-US" sz="2800" b="1" dirty="0" smtClean="0">
                <a:solidFill>
                  <a:schemeClr val="bg1"/>
                </a:solidFill>
              </a:rPr>
              <a:t>authorities.loc.gov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72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 smtClean="0"/>
              <a:t>Authority Records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52400" y="3800104"/>
            <a:ext cx="4431976" cy="2524496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 smtClean="0"/>
              <a:t>The </a:t>
            </a:r>
            <a:r>
              <a:rPr lang="en-US" sz="1800" dirty="0"/>
              <a:t>008 </a:t>
            </a:r>
            <a:r>
              <a:rPr lang="en-US" sz="1800" dirty="0" smtClean="0"/>
              <a:t>field and correct indicators </a:t>
            </a:r>
            <a:r>
              <a:rPr lang="en-US" sz="1800" dirty="0"/>
              <a:t>are extremely important for linking to </a:t>
            </a:r>
            <a:r>
              <a:rPr lang="en-US" sz="1800" dirty="0" smtClean="0"/>
              <a:t>occur</a:t>
            </a:r>
          </a:p>
          <a:p>
            <a:r>
              <a:rPr lang="en-US" sz="1800" dirty="0" smtClean="0"/>
              <a:t>Position 09=Established </a:t>
            </a:r>
          </a:p>
          <a:p>
            <a:pPr>
              <a:buNone/>
            </a:pPr>
            <a:r>
              <a:rPr lang="en-US" sz="1800" dirty="0" smtClean="0"/>
              <a:t>      heading</a:t>
            </a:r>
          </a:p>
          <a:p>
            <a:r>
              <a:rPr lang="en-US" sz="1800" dirty="0" smtClean="0"/>
              <a:t>Position 10=AACR2</a:t>
            </a:r>
          </a:p>
          <a:p>
            <a:r>
              <a:rPr lang="en-US" sz="1800" dirty="0" smtClean="0"/>
              <a:t>Position 11 must define the </a:t>
            </a:r>
          </a:p>
          <a:p>
            <a:pPr>
              <a:buNone/>
            </a:pPr>
            <a:r>
              <a:rPr lang="en-US" sz="1800" dirty="0" smtClean="0"/>
              <a:t>      correct thesaurus used</a:t>
            </a:r>
          </a:p>
          <a:p>
            <a:r>
              <a:rPr lang="en-US" sz="1800" dirty="0" smtClean="0"/>
              <a:t>Position 14, 15 and 16 must </a:t>
            </a:r>
          </a:p>
          <a:p>
            <a:pPr>
              <a:buNone/>
            </a:pPr>
            <a:r>
              <a:rPr lang="en-US" sz="1800" dirty="0" smtClean="0"/>
              <a:t>      be defined for appropriate usage</a:t>
            </a:r>
            <a:endParaRPr lang="en-US" sz="18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" t="10534" r="50000" b="33447"/>
          <a:stretch/>
        </p:blipFill>
        <p:spPr bwMode="auto">
          <a:xfrm>
            <a:off x="457202" y="1600201"/>
            <a:ext cx="3103662" cy="1904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3800" y="1600200"/>
            <a:ext cx="5029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Authority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records use MARC21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format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and are subject to MARC validation when 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   saved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 Polaris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does not use floating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subdivisions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 The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entire string must have its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own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   authority record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28244" r="27539" b="26508"/>
          <a:stretch/>
        </p:blipFill>
        <p:spPr bwMode="auto">
          <a:xfrm>
            <a:off x="4584376" y="3993348"/>
            <a:ext cx="4037905" cy="2255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4572000" y="4953000"/>
            <a:ext cx="1981200" cy="609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572000" y="5715000"/>
            <a:ext cx="1981200" cy="26861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553200" y="4267200"/>
            <a:ext cx="2051560" cy="457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89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 smtClean="0"/>
              <a:t>Authority Records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04840" y="4419600"/>
            <a:ext cx="8739160" cy="19812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</a:pPr>
            <a:r>
              <a:rPr lang="en-US" sz="1600" dirty="0" smtClean="0"/>
              <a:t>  Indicator </a:t>
            </a:r>
            <a:r>
              <a:rPr lang="en-US" sz="1600" dirty="0"/>
              <a:t>examples: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If a 650 subject in a bibliographic record has a 0 in the second indicator position, the 008 position 11 of the authority record must read “Library of Congress Subject Headings” to match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If the bibliographic records X00 has a 1 in the first indicator position, the authority record X00 first position indicator must also be a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</a:p>
          <a:p>
            <a:pPr marL="0" indent="0">
              <a:lnSpc>
                <a:spcPct val="80000"/>
              </a:lnSpc>
            </a:pPr>
            <a:r>
              <a:rPr lang="en-US" sz="1600" dirty="0" smtClean="0"/>
              <a:t>  Authority </a:t>
            </a:r>
            <a:r>
              <a:rPr lang="en-US" sz="1600" dirty="0"/>
              <a:t>control can be done on some local headings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690 and 691 subject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headings. Second indicator must be 7 to trigger authority control.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590 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591 cross references in authority records</a:t>
            </a:r>
          </a:p>
          <a:p>
            <a:endParaRPr lang="en-US" sz="20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457200" y="1676400"/>
            <a:ext cx="8153400" cy="2743202"/>
            <a:chOff x="400481" y="907474"/>
            <a:chExt cx="8759335" cy="3533206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101" r="43040" b="14300"/>
            <a:stretch/>
          </p:blipFill>
          <p:spPr bwMode="auto">
            <a:xfrm>
              <a:off x="400481" y="1559352"/>
              <a:ext cx="3797445" cy="2784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8" t="22765" r="21875" b="20265"/>
            <a:stretch/>
          </p:blipFill>
          <p:spPr bwMode="auto">
            <a:xfrm>
              <a:off x="4648200" y="907474"/>
              <a:ext cx="4511616" cy="21627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1" t="23437" r="30114" b="34659"/>
            <a:stretch/>
          </p:blipFill>
          <p:spPr bwMode="auto">
            <a:xfrm>
              <a:off x="4572000" y="2948630"/>
              <a:ext cx="3523598" cy="1492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1295400" y="2819400"/>
            <a:ext cx="36576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V="1">
            <a:off x="1371600" y="4038600"/>
            <a:ext cx="36576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5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 smtClean="0"/>
              <a:t>Authority Records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81000" y="1600200"/>
            <a:ext cx="41148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Cross reference system:</a:t>
            </a:r>
          </a:p>
          <a:p>
            <a:r>
              <a:rPr lang="en-US" sz="1800" dirty="0"/>
              <a:t>4XX (SEE):</a:t>
            </a:r>
          </a:p>
          <a:p>
            <a:pPr lvl="1"/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 a variant form that is never used—it will always point to the authorized heading</a:t>
            </a:r>
          </a:p>
          <a:p>
            <a:pPr lvl="1"/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See reference says ‘instead of this, use that’</a:t>
            </a:r>
          </a:p>
          <a:p>
            <a:pPr lvl="1"/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 never has its own authority record</a:t>
            </a:r>
          </a:p>
          <a:p>
            <a:r>
              <a:rPr lang="en-US" sz="1800" dirty="0"/>
              <a:t>5XX (SEE ALSO):</a:t>
            </a:r>
          </a:p>
          <a:p>
            <a:pPr lvl="1"/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 a variant form that is also used</a:t>
            </a:r>
          </a:p>
          <a:p>
            <a:pPr lvl="1"/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See Also reference says ‘this heading will also provide information’</a:t>
            </a:r>
          </a:p>
          <a:p>
            <a:pPr lvl="1"/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 should have its own authority record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" t="20075" r="56250" b="16004"/>
          <a:stretch/>
        </p:blipFill>
        <p:spPr bwMode="auto">
          <a:xfrm>
            <a:off x="4495800" y="1752600"/>
            <a:ext cx="4145279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67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 smtClean="0"/>
              <a:t>Authority Records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81000" y="1600200"/>
            <a:ext cx="8382000" cy="4876800"/>
          </a:xfrm>
        </p:spPr>
        <p:txBody>
          <a:bodyPr/>
          <a:lstStyle/>
          <a:p>
            <a:r>
              <a:rPr lang="en-US" sz="2000" dirty="0" smtClean="0"/>
              <a:t>Linked See Also From Records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t="18702" r="31250" b="15956"/>
          <a:stretch/>
        </p:blipFill>
        <p:spPr bwMode="auto">
          <a:xfrm>
            <a:off x="533400" y="2362200"/>
            <a:ext cx="6302513" cy="384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" t="20361" r="59233" b="32765"/>
          <a:stretch/>
        </p:blipFill>
        <p:spPr bwMode="auto">
          <a:xfrm>
            <a:off x="5334000" y="3886200"/>
            <a:ext cx="3330713" cy="25171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990600" y="5410200"/>
            <a:ext cx="2884556" cy="228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715000" y="5638800"/>
            <a:ext cx="2362200" cy="152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11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INNO Sales Theme">
  <a:themeElements>
    <a:clrScheme name="Custom 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86D1F"/>
      </a:accent1>
      <a:accent2>
        <a:srgbClr val="C88A12"/>
      </a:accent2>
      <a:accent3>
        <a:srgbClr val="727A35"/>
      </a:accent3>
      <a:accent4>
        <a:srgbClr val="00728F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NNO Sales Theme">
  <a:themeElements>
    <a:clrScheme name="Custom 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86D1F"/>
      </a:accent1>
      <a:accent2>
        <a:srgbClr val="C88A12"/>
      </a:accent2>
      <a:accent3>
        <a:srgbClr val="727A35"/>
      </a:accent3>
      <a:accent4>
        <a:srgbClr val="00728F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8C8EF71EF453499846444D4155C210" ma:contentTypeVersion="0" ma:contentTypeDescription="Create a new document." ma:contentTypeScope="" ma:versionID="efb411695fa8eec30252fe0ca3a00b3f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35A3FB-01E6-4F1A-A3CB-028A572662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D251D820-848F-45A8-BA31-400465EB9E7B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F6B3C88-4015-4469-A4C7-0882637885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2102</TotalTime>
  <Words>2652</Words>
  <Application>Microsoft Office PowerPoint</Application>
  <PresentationFormat>On-screen Show (4:3)</PresentationFormat>
  <Paragraphs>337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Arial Black</vt:lpstr>
      <vt:lpstr>Calibri</vt:lpstr>
      <vt:lpstr>Lucida Grande</vt:lpstr>
      <vt:lpstr>1_INNO Sales Theme</vt:lpstr>
      <vt:lpstr>INNO Sales Theme</vt:lpstr>
      <vt:lpstr>Polaris ILS Authority Control</vt:lpstr>
      <vt:lpstr>Polaris Authority Control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Validating Headings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Creating Authority Records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Working with Existing Authority Records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Global headings changes</vt:lpstr>
      <vt:lpstr>PowerPoint Presentation</vt:lpstr>
      <vt:lpstr>PowerPoint Presentation</vt:lpstr>
      <vt:lpstr>PowerPoint Presentation</vt:lpstr>
      <vt:lpstr>Importing and Authority File Maintenance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Polaris Library Systems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Lauren.Pinsley@polarislibrary.com</dc:creator>
  <cp:lastModifiedBy>Gretchen Vandenberg</cp:lastModifiedBy>
  <cp:revision>191</cp:revision>
  <dcterms:created xsi:type="dcterms:W3CDTF">2012-01-30T17:12:40Z</dcterms:created>
  <dcterms:modified xsi:type="dcterms:W3CDTF">2016-01-22T17:30:00Z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0x010100508C8EF71EF453499846444D4155C210</vt:lpwstr>
  </property>
</Properties>
</file>