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41"/>
  </p:notesMasterIdLst>
  <p:sldIdLst>
    <p:sldId id="705" r:id="rId2"/>
    <p:sldId id="280" r:id="rId3"/>
    <p:sldId id="700" r:id="rId4"/>
    <p:sldId id="707" r:id="rId5"/>
    <p:sldId id="708" r:id="rId6"/>
    <p:sldId id="709" r:id="rId7"/>
    <p:sldId id="711" r:id="rId8"/>
    <p:sldId id="712" r:id="rId9"/>
    <p:sldId id="706" r:id="rId10"/>
    <p:sldId id="713" r:id="rId11"/>
    <p:sldId id="714" r:id="rId12"/>
    <p:sldId id="715" r:id="rId13"/>
    <p:sldId id="716" r:id="rId14"/>
    <p:sldId id="718" r:id="rId15"/>
    <p:sldId id="723" r:id="rId16"/>
    <p:sldId id="722" r:id="rId17"/>
    <p:sldId id="725" r:id="rId18"/>
    <p:sldId id="726" r:id="rId19"/>
    <p:sldId id="727" r:id="rId20"/>
    <p:sldId id="728" r:id="rId21"/>
    <p:sldId id="729" r:id="rId22"/>
    <p:sldId id="730" r:id="rId23"/>
    <p:sldId id="731" r:id="rId24"/>
    <p:sldId id="732" r:id="rId25"/>
    <p:sldId id="733" r:id="rId26"/>
    <p:sldId id="734" r:id="rId27"/>
    <p:sldId id="739" r:id="rId28"/>
    <p:sldId id="738" r:id="rId29"/>
    <p:sldId id="737" r:id="rId30"/>
    <p:sldId id="736" r:id="rId31"/>
    <p:sldId id="735" r:id="rId32"/>
    <p:sldId id="721" r:id="rId33"/>
    <p:sldId id="742" r:id="rId34"/>
    <p:sldId id="741" r:id="rId35"/>
    <p:sldId id="740" r:id="rId36"/>
    <p:sldId id="720" r:id="rId37"/>
    <p:sldId id="743" r:id="rId38"/>
    <p:sldId id="745" r:id="rId39"/>
    <p:sldId id="74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8A12"/>
    <a:srgbClr val="727A35"/>
    <a:srgbClr val="00728F"/>
    <a:srgbClr val="E86D1F"/>
    <a:srgbClr val="EDE7DD"/>
    <a:srgbClr val="A295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7622" autoAdjust="0"/>
  </p:normalViewPr>
  <p:slideViewPr>
    <p:cSldViewPr snapToGrid="0" snapToObjects="1">
      <p:cViewPr varScale="1">
        <p:scale>
          <a:sx n="70" d="100"/>
          <a:sy n="70" d="100"/>
        </p:scale>
        <p:origin x="134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C32481-F609-B146-BB6A-620B0B4F1849}" type="datetimeFigureOut">
              <a:rPr lang="en-US" smtClean="0"/>
              <a:pPr/>
              <a:t>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3C63C1-B08D-444E-81BA-24D6E2F2722A}" type="slidenum">
              <a:rPr lang="en-US" smtClean="0"/>
              <a:pPr/>
              <a:t>‹#›</a:t>
            </a:fld>
            <a:endParaRPr lang="en-US"/>
          </a:p>
        </p:txBody>
      </p:sp>
    </p:spTree>
    <p:extLst>
      <p:ext uri="{BB962C8B-B14F-4D97-AF65-F5344CB8AC3E}">
        <p14:creationId xmlns:p14="http://schemas.microsoft.com/office/powerpoint/2010/main" val="913919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F056F5-50BA-9648-9D15-C83F03C69FDA}" type="slidenum">
              <a:rPr lang="en-US" smtClean="0"/>
              <a:pPr/>
              <a:t>2</a:t>
            </a:fld>
            <a:endParaRPr lang="en-US"/>
          </a:p>
        </p:txBody>
      </p:sp>
    </p:spTree>
    <p:extLst>
      <p:ext uri="{BB962C8B-B14F-4D97-AF65-F5344CB8AC3E}">
        <p14:creationId xmlns:p14="http://schemas.microsoft.com/office/powerpoint/2010/main" val="378671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11</a:t>
            </a:fld>
            <a:endParaRPr lang="en-US"/>
          </a:p>
        </p:txBody>
      </p:sp>
    </p:spTree>
    <p:extLst>
      <p:ext uri="{BB962C8B-B14F-4D97-AF65-F5344CB8AC3E}">
        <p14:creationId xmlns:p14="http://schemas.microsoft.com/office/powerpoint/2010/main" val="4471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12</a:t>
            </a:fld>
            <a:endParaRPr lang="en-US"/>
          </a:p>
        </p:txBody>
      </p:sp>
    </p:spTree>
    <p:extLst>
      <p:ext uri="{BB962C8B-B14F-4D97-AF65-F5344CB8AC3E}">
        <p14:creationId xmlns:p14="http://schemas.microsoft.com/office/powerpoint/2010/main" val="521418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13</a:t>
            </a:fld>
            <a:endParaRPr lang="en-US"/>
          </a:p>
        </p:txBody>
      </p:sp>
    </p:spTree>
    <p:extLst>
      <p:ext uri="{BB962C8B-B14F-4D97-AF65-F5344CB8AC3E}">
        <p14:creationId xmlns:p14="http://schemas.microsoft.com/office/powerpoint/2010/main" val="2076752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14</a:t>
            </a:fld>
            <a:endParaRPr lang="en-US"/>
          </a:p>
        </p:txBody>
      </p:sp>
    </p:spTree>
    <p:extLst>
      <p:ext uri="{BB962C8B-B14F-4D97-AF65-F5344CB8AC3E}">
        <p14:creationId xmlns:p14="http://schemas.microsoft.com/office/powerpoint/2010/main" val="3280011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15</a:t>
            </a:fld>
            <a:endParaRPr lang="en-US"/>
          </a:p>
        </p:txBody>
      </p:sp>
    </p:spTree>
    <p:extLst>
      <p:ext uri="{BB962C8B-B14F-4D97-AF65-F5344CB8AC3E}">
        <p14:creationId xmlns:p14="http://schemas.microsoft.com/office/powerpoint/2010/main" val="4056930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F056F5-50BA-9648-9D15-C83F03C69FDA}" type="slidenum">
              <a:rPr lang="en-US" smtClean="0"/>
              <a:pPr/>
              <a:t>16</a:t>
            </a:fld>
            <a:endParaRPr lang="en-US"/>
          </a:p>
        </p:txBody>
      </p:sp>
    </p:spTree>
    <p:extLst>
      <p:ext uri="{BB962C8B-B14F-4D97-AF65-F5344CB8AC3E}">
        <p14:creationId xmlns:p14="http://schemas.microsoft.com/office/powerpoint/2010/main" val="2009865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17</a:t>
            </a:fld>
            <a:endParaRPr lang="en-US"/>
          </a:p>
        </p:txBody>
      </p:sp>
    </p:spTree>
    <p:extLst>
      <p:ext uri="{BB962C8B-B14F-4D97-AF65-F5344CB8AC3E}">
        <p14:creationId xmlns:p14="http://schemas.microsoft.com/office/powerpoint/2010/main" val="2162874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18</a:t>
            </a:fld>
            <a:endParaRPr lang="en-US"/>
          </a:p>
        </p:txBody>
      </p:sp>
    </p:spTree>
    <p:extLst>
      <p:ext uri="{BB962C8B-B14F-4D97-AF65-F5344CB8AC3E}">
        <p14:creationId xmlns:p14="http://schemas.microsoft.com/office/powerpoint/2010/main" val="636592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19</a:t>
            </a:fld>
            <a:endParaRPr lang="en-US"/>
          </a:p>
        </p:txBody>
      </p:sp>
    </p:spTree>
    <p:extLst>
      <p:ext uri="{BB962C8B-B14F-4D97-AF65-F5344CB8AC3E}">
        <p14:creationId xmlns:p14="http://schemas.microsoft.com/office/powerpoint/2010/main" val="2032504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20</a:t>
            </a:fld>
            <a:endParaRPr lang="en-US"/>
          </a:p>
        </p:txBody>
      </p:sp>
    </p:spTree>
    <p:extLst>
      <p:ext uri="{BB962C8B-B14F-4D97-AF65-F5344CB8AC3E}">
        <p14:creationId xmlns:p14="http://schemas.microsoft.com/office/powerpoint/2010/main" val="227336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3</a:t>
            </a:fld>
            <a:endParaRPr lang="en-US"/>
          </a:p>
        </p:txBody>
      </p:sp>
    </p:spTree>
    <p:extLst>
      <p:ext uri="{BB962C8B-B14F-4D97-AF65-F5344CB8AC3E}">
        <p14:creationId xmlns:p14="http://schemas.microsoft.com/office/powerpoint/2010/main" val="563944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21</a:t>
            </a:fld>
            <a:endParaRPr lang="en-US"/>
          </a:p>
        </p:txBody>
      </p:sp>
    </p:spTree>
    <p:extLst>
      <p:ext uri="{BB962C8B-B14F-4D97-AF65-F5344CB8AC3E}">
        <p14:creationId xmlns:p14="http://schemas.microsoft.com/office/powerpoint/2010/main" val="2509539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22</a:t>
            </a:fld>
            <a:endParaRPr lang="en-US"/>
          </a:p>
        </p:txBody>
      </p:sp>
    </p:spTree>
    <p:extLst>
      <p:ext uri="{BB962C8B-B14F-4D97-AF65-F5344CB8AC3E}">
        <p14:creationId xmlns:p14="http://schemas.microsoft.com/office/powerpoint/2010/main" val="1206831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23</a:t>
            </a:fld>
            <a:endParaRPr lang="en-US"/>
          </a:p>
        </p:txBody>
      </p:sp>
    </p:spTree>
    <p:extLst>
      <p:ext uri="{BB962C8B-B14F-4D97-AF65-F5344CB8AC3E}">
        <p14:creationId xmlns:p14="http://schemas.microsoft.com/office/powerpoint/2010/main" val="2661716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24</a:t>
            </a:fld>
            <a:endParaRPr lang="en-US"/>
          </a:p>
        </p:txBody>
      </p:sp>
    </p:spTree>
    <p:extLst>
      <p:ext uri="{BB962C8B-B14F-4D97-AF65-F5344CB8AC3E}">
        <p14:creationId xmlns:p14="http://schemas.microsoft.com/office/powerpoint/2010/main" val="492996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25</a:t>
            </a:fld>
            <a:endParaRPr lang="en-US"/>
          </a:p>
        </p:txBody>
      </p:sp>
    </p:spTree>
    <p:extLst>
      <p:ext uri="{BB962C8B-B14F-4D97-AF65-F5344CB8AC3E}">
        <p14:creationId xmlns:p14="http://schemas.microsoft.com/office/powerpoint/2010/main" val="1142731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26</a:t>
            </a:fld>
            <a:endParaRPr lang="en-US"/>
          </a:p>
        </p:txBody>
      </p:sp>
    </p:spTree>
    <p:extLst>
      <p:ext uri="{BB962C8B-B14F-4D97-AF65-F5344CB8AC3E}">
        <p14:creationId xmlns:p14="http://schemas.microsoft.com/office/powerpoint/2010/main" val="18146159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27</a:t>
            </a:fld>
            <a:endParaRPr lang="en-US"/>
          </a:p>
        </p:txBody>
      </p:sp>
    </p:spTree>
    <p:extLst>
      <p:ext uri="{BB962C8B-B14F-4D97-AF65-F5344CB8AC3E}">
        <p14:creationId xmlns:p14="http://schemas.microsoft.com/office/powerpoint/2010/main" val="3969773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28</a:t>
            </a:fld>
            <a:endParaRPr lang="en-US"/>
          </a:p>
        </p:txBody>
      </p:sp>
    </p:spTree>
    <p:extLst>
      <p:ext uri="{BB962C8B-B14F-4D97-AF65-F5344CB8AC3E}">
        <p14:creationId xmlns:p14="http://schemas.microsoft.com/office/powerpoint/2010/main" val="1082243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29</a:t>
            </a:fld>
            <a:endParaRPr lang="en-US"/>
          </a:p>
        </p:txBody>
      </p:sp>
    </p:spTree>
    <p:extLst>
      <p:ext uri="{BB962C8B-B14F-4D97-AF65-F5344CB8AC3E}">
        <p14:creationId xmlns:p14="http://schemas.microsoft.com/office/powerpoint/2010/main" val="22109090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30</a:t>
            </a:fld>
            <a:endParaRPr lang="en-US"/>
          </a:p>
        </p:txBody>
      </p:sp>
    </p:spTree>
    <p:extLst>
      <p:ext uri="{BB962C8B-B14F-4D97-AF65-F5344CB8AC3E}">
        <p14:creationId xmlns:p14="http://schemas.microsoft.com/office/powerpoint/2010/main" val="88791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4</a:t>
            </a:fld>
            <a:endParaRPr lang="en-US"/>
          </a:p>
        </p:txBody>
      </p:sp>
    </p:spTree>
    <p:extLst>
      <p:ext uri="{BB962C8B-B14F-4D97-AF65-F5344CB8AC3E}">
        <p14:creationId xmlns:p14="http://schemas.microsoft.com/office/powerpoint/2010/main" val="1826241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31</a:t>
            </a:fld>
            <a:endParaRPr lang="en-US"/>
          </a:p>
        </p:txBody>
      </p:sp>
    </p:spTree>
    <p:extLst>
      <p:ext uri="{BB962C8B-B14F-4D97-AF65-F5344CB8AC3E}">
        <p14:creationId xmlns:p14="http://schemas.microsoft.com/office/powerpoint/2010/main" val="3335275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000000"/>
                </a:solidFill>
              </a:rPr>
              <a:t>Sierra has the functionality necessary to support the most complex of library workflows.</a:t>
            </a:r>
          </a:p>
          <a:p>
            <a:r>
              <a:rPr lang="en-US" dirty="0">
                <a:solidFill>
                  <a:srgbClr val="000000"/>
                </a:solidFill>
              </a:rPr>
              <a:t>The Sierra Services Platform is designed from the ground up to seamlessly integrate shared resources, to be extensible through open data structures and API’s and deliver information anywhere by supporting mobile device integration. </a:t>
            </a:r>
          </a:p>
          <a:p>
            <a:r>
              <a:rPr lang="en-US" dirty="0">
                <a:solidFill>
                  <a:srgbClr val="000000"/>
                </a:solidFill>
              </a:rPr>
              <a:t>Taking advantage of cloud functionality, Sierra simplifies the sharing of key resources, including bibliographic records, electronic journals and operational data.</a:t>
            </a:r>
            <a:endParaRPr lang="en-US" sz="10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46F056F5-50BA-9648-9D15-C83F03C69FDA}" type="slidenum">
              <a:rPr lang="en-US" smtClean="0"/>
              <a:pPr/>
              <a:t>32</a:t>
            </a:fld>
            <a:endParaRPr lang="en-US"/>
          </a:p>
        </p:txBody>
      </p:sp>
    </p:spTree>
    <p:extLst>
      <p:ext uri="{BB962C8B-B14F-4D97-AF65-F5344CB8AC3E}">
        <p14:creationId xmlns:p14="http://schemas.microsoft.com/office/powerpoint/2010/main" val="1896620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33</a:t>
            </a:fld>
            <a:endParaRPr lang="en-US"/>
          </a:p>
        </p:txBody>
      </p:sp>
    </p:spTree>
    <p:extLst>
      <p:ext uri="{BB962C8B-B14F-4D97-AF65-F5344CB8AC3E}">
        <p14:creationId xmlns:p14="http://schemas.microsoft.com/office/powerpoint/2010/main" val="1300230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34</a:t>
            </a:fld>
            <a:endParaRPr lang="en-US"/>
          </a:p>
        </p:txBody>
      </p:sp>
    </p:spTree>
    <p:extLst>
      <p:ext uri="{BB962C8B-B14F-4D97-AF65-F5344CB8AC3E}">
        <p14:creationId xmlns:p14="http://schemas.microsoft.com/office/powerpoint/2010/main" val="1577504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35</a:t>
            </a:fld>
            <a:endParaRPr lang="en-US"/>
          </a:p>
        </p:txBody>
      </p:sp>
    </p:spTree>
    <p:extLst>
      <p:ext uri="{BB962C8B-B14F-4D97-AF65-F5344CB8AC3E}">
        <p14:creationId xmlns:p14="http://schemas.microsoft.com/office/powerpoint/2010/main" val="2752514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F056F5-50BA-9648-9D15-C83F03C69FDA}" type="slidenum">
              <a:rPr lang="en-US" smtClean="0"/>
              <a:pPr/>
              <a:t>36</a:t>
            </a:fld>
            <a:endParaRPr lang="en-US"/>
          </a:p>
        </p:txBody>
      </p:sp>
    </p:spTree>
    <p:extLst>
      <p:ext uri="{BB962C8B-B14F-4D97-AF65-F5344CB8AC3E}">
        <p14:creationId xmlns:p14="http://schemas.microsoft.com/office/powerpoint/2010/main" val="1220030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37</a:t>
            </a:fld>
            <a:endParaRPr lang="en-US"/>
          </a:p>
        </p:txBody>
      </p:sp>
    </p:spTree>
    <p:extLst>
      <p:ext uri="{BB962C8B-B14F-4D97-AF65-F5344CB8AC3E}">
        <p14:creationId xmlns:p14="http://schemas.microsoft.com/office/powerpoint/2010/main" val="32869078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38</a:t>
            </a:fld>
            <a:endParaRPr lang="en-US"/>
          </a:p>
        </p:txBody>
      </p:sp>
    </p:spTree>
    <p:extLst>
      <p:ext uri="{BB962C8B-B14F-4D97-AF65-F5344CB8AC3E}">
        <p14:creationId xmlns:p14="http://schemas.microsoft.com/office/powerpoint/2010/main" val="1361600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39</a:t>
            </a:fld>
            <a:endParaRPr lang="en-US"/>
          </a:p>
        </p:txBody>
      </p:sp>
    </p:spTree>
    <p:extLst>
      <p:ext uri="{BB962C8B-B14F-4D97-AF65-F5344CB8AC3E}">
        <p14:creationId xmlns:p14="http://schemas.microsoft.com/office/powerpoint/2010/main" val="2686494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5</a:t>
            </a:fld>
            <a:endParaRPr lang="en-US"/>
          </a:p>
        </p:txBody>
      </p:sp>
    </p:spTree>
    <p:extLst>
      <p:ext uri="{BB962C8B-B14F-4D97-AF65-F5344CB8AC3E}">
        <p14:creationId xmlns:p14="http://schemas.microsoft.com/office/powerpoint/2010/main" val="188434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6</a:t>
            </a:fld>
            <a:endParaRPr lang="en-US"/>
          </a:p>
        </p:txBody>
      </p:sp>
    </p:spTree>
    <p:extLst>
      <p:ext uri="{BB962C8B-B14F-4D97-AF65-F5344CB8AC3E}">
        <p14:creationId xmlns:p14="http://schemas.microsoft.com/office/powerpoint/2010/main" val="3072388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7</a:t>
            </a:fld>
            <a:endParaRPr lang="en-US"/>
          </a:p>
        </p:txBody>
      </p:sp>
    </p:spTree>
    <p:extLst>
      <p:ext uri="{BB962C8B-B14F-4D97-AF65-F5344CB8AC3E}">
        <p14:creationId xmlns:p14="http://schemas.microsoft.com/office/powerpoint/2010/main" val="3654183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8</a:t>
            </a:fld>
            <a:endParaRPr lang="en-US"/>
          </a:p>
        </p:txBody>
      </p:sp>
    </p:spTree>
    <p:extLst>
      <p:ext uri="{BB962C8B-B14F-4D97-AF65-F5344CB8AC3E}">
        <p14:creationId xmlns:p14="http://schemas.microsoft.com/office/powerpoint/2010/main" val="243142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F056F5-50BA-9648-9D15-C83F03C69FDA}" type="slidenum">
              <a:rPr lang="en-US" smtClean="0"/>
              <a:pPr/>
              <a:t>9</a:t>
            </a:fld>
            <a:endParaRPr lang="en-US"/>
          </a:p>
        </p:txBody>
      </p:sp>
    </p:spTree>
    <p:extLst>
      <p:ext uri="{BB962C8B-B14F-4D97-AF65-F5344CB8AC3E}">
        <p14:creationId xmlns:p14="http://schemas.microsoft.com/office/powerpoint/2010/main" val="211472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795C31-DDBF-4578-B2BE-6085AAB49416}" type="slidenum">
              <a:rPr lang="en-US" smtClean="0"/>
              <a:pPr/>
              <a:t>10</a:t>
            </a:fld>
            <a:endParaRPr lang="en-US"/>
          </a:p>
        </p:txBody>
      </p:sp>
    </p:spTree>
    <p:extLst>
      <p:ext uri="{BB962C8B-B14F-4D97-AF65-F5344CB8AC3E}">
        <p14:creationId xmlns:p14="http://schemas.microsoft.com/office/powerpoint/2010/main" val="2292748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63500" y="6431643"/>
            <a:ext cx="2276928" cy="42635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userDrawn="1"/>
        </p:nvSpPr>
        <p:spPr>
          <a:xfrm>
            <a:off x="-437931" y="-52552"/>
            <a:ext cx="184666" cy="369332"/>
          </a:xfrm>
          <a:prstGeom prst="rect">
            <a:avLst/>
          </a:prstGeom>
          <a:noFill/>
        </p:spPr>
        <p:txBody>
          <a:bodyPr wrap="none" rtlCol="0">
            <a:spAutoFit/>
          </a:bodyPr>
          <a:lstStyle/>
          <a:p>
            <a:endParaRPr lang="en-US" dirty="0">
              <a:solidFill>
                <a:prstClr val="black"/>
              </a:solidFill>
            </a:endParaRPr>
          </a:p>
        </p:txBody>
      </p:sp>
      <p:sp>
        <p:nvSpPr>
          <p:cNvPr id="2" name="Title 1"/>
          <p:cNvSpPr>
            <a:spLocks noGrp="1"/>
          </p:cNvSpPr>
          <p:nvPr>
            <p:ph type="ctrTitle"/>
          </p:nvPr>
        </p:nvSpPr>
        <p:spPr>
          <a:xfrm>
            <a:off x="457200" y="1323438"/>
            <a:ext cx="7772400" cy="772345"/>
          </a:xfrm>
        </p:spPr>
        <p:txBody>
          <a:bodyPr>
            <a:normAutofit/>
          </a:bodyPr>
          <a:lstStyle>
            <a:lvl1pPr algn="l">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457200" y="2095783"/>
            <a:ext cx="6400800" cy="801258"/>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Picture 13" descr="Screen Shot 2013-07-08 at 11.57.19 AM.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2340428" y="6279522"/>
            <a:ext cx="6803572" cy="573640"/>
          </a:xfrm>
          <a:prstGeom prst="rect">
            <a:avLst/>
          </a:prstGeom>
        </p:spPr>
      </p:pic>
      <p:pic>
        <p:nvPicPr>
          <p:cNvPr id="15" name="Picture 14" descr="Screen Shot 2013-07-08 at 11.57.19 AM.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8229600" y="6431643"/>
            <a:ext cx="447818" cy="148246"/>
          </a:xfrm>
          <a:prstGeom prst="rect">
            <a:avLst/>
          </a:prstGeom>
        </p:spPr>
      </p:pic>
      <p:sp>
        <p:nvSpPr>
          <p:cNvPr id="4" name="Rectangle 3"/>
          <p:cNvSpPr/>
          <p:nvPr userDrawn="1"/>
        </p:nvSpPr>
        <p:spPr>
          <a:xfrm>
            <a:off x="7431067" y="6431643"/>
            <a:ext cx="1626590" cy="4215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16" name="Group 15"/>
          <p:cNvGrpSpPr/>
          <p:nvPr userDrawn="1"/>
        </p:nvGrpSpPr>
        <p:grpSpPr>
          <a:xfrm>
            <a:off x="5708598" y="4930417"/>
            <a:ext cx="3758491" cy="1501104"/>
            <a:chOff x="404598" y="4885857"/>
            <a:chExt cx="3758491" cy="1501104"/>
          </a:xfrm>
        </p:grpSpPr>
        <p:sp>
          <p:nvSpPr>
            <p:cNvPr id="17" name="Title 1"/>
            <p:cNvSpPr txBox="1">
              <a:spLocks/>
            </p:cNvSpPr>
            <p:nvPr/>
          </p:nvSpPr>
          <p:spPr>
            <a:xfrm>
              <a:off x="404598" y="4897886"/>
              <a:ext cx="3758491" cy="14890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800" spc="-100" dirty="0" smtClean="0">
                  <a:solidFill>
                    <a:prstClr val="black"/>
                  </a:solidFill>
                </a:rPr>
                <a:t>IS OPEN</a:t>
              </a:r>
              <a:endParaRPr lang="en-US" sz="4800" spc="-100" dirty="0">
                <a:solidFill>
                  <a:prstClr val="black"/>
                </a:solidFill>
              </a:endParaRPr>
            </a:p>
          </p:txBody>
        </p:sp>
        <p:sp>
          <p:nvSpPr>
            <p:cNvPr id="18" name="Title 1"/>
            <p:cNvSpPr txBox="1">
              <a:spLocks/>
            </p:cNvSpPr>
            <p:nvPr/>
          </p:nvSpPr>
          <p:spPr>
            <a:xfrm>
              <a:off x="404598" y="4885857"/>
              <a:ext cx="3758491" cy="67586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spc="-100" dirty="0" smtClean="0">
                  <a:solidFill>
                    <a:srgbClr val="E86D1F"/>
                  </a:solidFill>
                </a:rPr>
                <a:t>THE LIBRARY</a:t>
              </a:r>
              <a:endParaRPr lang="en-US" sz="2400" spc="-100" dirty="0">
                <a:solidFill>
                  <a:srgbClr val="E86D1F"/>
                </a:solidFill>
              </a:endParaRPr>
            </a:p>
          </p:txBody>
        </p:sp>
      </p:grpSp>
      <p:pic>
        <p:nvPicPr>
          <p:cNvPr id="19" name="Picture 18" descr="innovative_logo.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25930" y="5442852"/>
            <a:ext cx="3085904" cy="637797"/>
          </a:xfrm>
          <a:prstGeom prst="rect">
            <a:avLst/>
          </a:prstGeom>
        </p:spPr>
      </p:pic>
      <p:cxnSp>
        <p:nvCxnSpPr>
          <p:cNvPr id="20" name="Straight Arrow Connector 19"/>
          <p:cNvCxnSpPr/>
          <p:nvPr userDrawn="1"/>
        </p:nvCxnSpPr>
        <p:spPr>
          <a:xfrm>
            <a:off x="625930" y="2897041"/>
            <a:ext cx="8518070" cy="0"/>
          </a:xfrm>
          <a:prstGeom prst="straightConnector1">
            <a:avLst/>
          </a:prstGeom>
          <a:ln w="6350">
            <a:solidFill>
              <a:srgbClr val="A2958A"/>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5467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Option 2">
    <p:spTree>
      <p:nvGrpSpPr>
        <p:cNvPr id="1" name=""/>
        <p:cNvGrpSpPr/>
        <p:nvPr/>
      </p:nvGrpSpPr>
      <p:grpSpPr>
        <a:xfrm>
          <a:off x="0" y="0"/>
          <a:ext cx="0" cy="0"/>
          <a:chOff x="0" y="0"/>
          <a:chExt cx="0" cy="0"/>
        </a:xfrm>
      </p:grpSpPr>
      <p:sp>
        <p:nvSpPr>
          <p:cNvPr id="3" name="Rectangle 2"/>
          <p:cNvSpPr/>
          <p:nvPr userDrawn="1"/>
        </p:nvSpPr>
        <p:spPr>
          <a:xfrm>
            <a:off x="0" y="0"/>
            <a:ext cx="9144000" cy="655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4" name="Straight Connector 3"/>
          <p:cNvCxnSpPr/>
          <p:nvPr userDrawn="1"/>
        </p:nvCxnSpPr>
        <p:spPr>
          <a:xfrm rot="5400000" flipH="1" flipV="1">
            <a:off x="-2857500" y="3390900"/>
            <a:ext cx="63246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rot="5400000" flipH="1" flipV="1">
            <a:off x="5676900" y="3390900"/>
            <a:ext cx="63246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304800" y="228600"/>
            <a:ext cx="85344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04800" y="6553200"/>
            <a:ext cx="8534400"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Polaris-Logo-white.png"/>
          <p:cNvPicPr>
            <a:picLocks noChangeAspect="1"/>
          </p:cNvPicPr>
          <p:nvPr userDrawn="1"/>
        </p:nvPicPr>
        <p:blipFill>
          <a:blip r:embed="rId2" cstate="print"/>
          <a:stretch>
            <a:fillRect/>
          </a:stretch>
        </p:blipFill>
        <p:spPr>
          <a:xfrm>
            <a:off x="457200" y="746760"/>
            <a:ext cx="914400" cy="243840"/>
          </a:xfrm>
          <a:prstGeom prst="rect">
            <a:avLst/>
          </a:prstGeom>
        </p:spPr>
      </p:pic>
      <p:sp>
        <p:nvSpPr>
          <p:cNvPr id="10" name="Rectangle 9"/>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Title 1"/>
          <p:cNvSpPr>
            <a:spLocks noGrp="1"/>
          </p:cNvSpPr>
          <p:nvPr>
            <p:ph type="title" hasCustomPrompt="1"/>
          </p:nvPr>
        </p:nvSpPr>
        <p:spPr>
          <a:xfrm>
            <a:off x="1143000" y="881380"/>
            <a:ext cx="7848600" cy="762000"/>
          </a:xfrm>
          <a:prstGeom prst="rect">
            <a:avLst/>
          </a:prstGeom>
        </p:spPr>
        <p:txBody>
          <a:bodyPr anchor="b" anchorCtr="0">
            <a:normAutofit/>
          </a:bodyPr>
          <a:lstStyle>
            <a:lvl1pPr algn="r">
              <a:defRPr sz="2400" b="1" cap="none" baseline="0">
                <a:solidFill>
                  <a:schemeClr val="accent2"/>
                </a:solidFill>
                <a:latin typeface="+mj-lt"/>
                <a:cs typeface="Arial" pitchFamily="34" charset="0"/>
              </a:defRPr>
            </a:lvl1pPr>
          </a:lstStyle>
          <a:p>
            <a:r>
              <a:rPr lang="en-US" dirty="0" smtClean="0"/>
              <a:t>Enter divider slide text here</a:t>
            </a:r>
            <a:endParaRPr lang="en-US" dirty="0"/>
          </a:p>
        </p:txBody>
      </p:sp>
      <p:sp>
        <p:nvSpPr>
          <p:cNvPr id="21" name="Text Placeholder 5"/>
          <p:cNvSpPr>
            <a:spLocks noGrp="1"/>
          </p:cNvSpPr>
          <p:nvPr>
            <p:ph type="body" sz="quarter" idx="12" hasCustomPrompt="1"/>
          </p:nvPr>
        </p:nvSpPr>
        <p:spPr>
          <a:xfrm>
            <a:off x="1143000" y="1846580"/>
            <a:ext cx="7848600" cy="4876800"/>
          </a:xfrm>
          <a:prstGeom prst="rect">
            <a:avLst/>
          </a:prstGeom>
        </p:spPr>
        <p:txBody>
          <a:bodyPr/>
          <a:lstStyle>
            <a:lvl1pPr>
              <a:buClr>
                <a:schemeClr val="accent2"/>
              </a:buClr>
              <a:buSzPct val="100000"/>
              <a:defRPr sz="2800" b="1">
                <a:solidFill>
                  <a:schemeClr val="tx1"/>
                </a:solidFill>
                <a:latin typeface="Arial" pitchFamily="34" charset="0"/>
                <a:cs typeface="Arial" pitchFamily="34" charset="0"/>
              </a:defRPr>
            </a:lvl1pPr>
            <a:lvl2pPr marL="742950" indent="-285750">
              <a:buClr>
                <a:schemeClr val="accent2"/>
              </a:buClr>
              <a:buFont typeface="Arial" pitchFamily="34" charset="0"/>
              <a:buChar char="•"/>
              <a:defRPr b="1" baseline="0">
                <a:solidFill>
                  <a:schemeClr val="tx1"/>
                </a:solidFill>
              </a:defRPr>
            </a:lvl2pPr>
          </a:lstStyle>
          <a:p>
            <a:pPr lvl="0"/>
            <a:r>
              <a:rPr lang="en-US" sz="1600" dirty="0" smtClean="0">
                <a:latin typeface="Arial" pitchFamily="34" charset="0"/>
                <a:cs typeface="Arial" pitchFamily="34" charset="0"/>
              </a:rPr>
              <a:t>First level</a:t>
            </a:r>
          </a:p>
          <a:p>
            <a:pPr lvl="1"/>
            <a:r>
              <a:rPr lang="en-US" sz="1600" dirty="0" smtClean="0">
                <a:latin typeface="Arial" pitchFamily="34" charset="0"/>
                <a:cs typeface="Arial" pitchFamily="34" charset="0"/>
              </a:rPr>
              <a:t>Second level</a:t>
            </a:r>
          </a:p>
        </p:txBody>
      </p:sp>
    </p:spTree>
    <p:extLst>
      <p:ext uri="{BB962C8B-B14F-4D97-AF65-F5344CB8AC3E}">
        <p14:creationId xmlns:p14="http://schemas.microsoft.com/office/powerpoint/2010/main" val="117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4E7B6-6D84-B84C-A865-AF1CD80CA45A}" type="datetimeFigureOut">
              <a:rPr lang="en-US" smtClean="0"/>
              <a:pPr/>
              <a:t>1/22/2016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0D1A078-F192-234F-BF4E-26999567883C}" type="slidenum">
              <a:rPr lang="en-US" smtClean="0"/>
              <a:pPr/>
              <a:t>‹#›</a:t>
            </a:fld>
            <a:endParaRPr lang="en-US"/>
          </a:p>
        </p:txBody>
      </p:sp>
    </p:spTree>
    <p:extLst>
      <p:ext uri="{BB962C8B-B14F-4D97-AF65-F5344CB8AC3E}">
        <p14:creationId xmlns:p14="http://schemas.microsoft.com/office/powerpoint/2010/main" val="14189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742950" indent="-28575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2819400" y="6492875"/>
            <a:ext cx="2133600" cy="365125"/>
          </a:xfrm>
        </p:spPr>
        <p:txBody>
          <a:bodyPr/>
          <a:lstStyle/>
          <a:p>
            <a:fld id="{00D1A078-F192-234F-BF4E-2699956788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87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94E7B6-6D84-B84C-A865-AF1CD80CA45A}" type="datetimeFigureOut">
              <a:rPr lang="en-US" smtClean="0">
                <a:solidFill>
                  <a:prstClr val="black">
                    <a:tint val="75000"/>
                  </a:prstClr>
                </a:solidFill>
              </a:rPr>
              <a:pPr/>
              <a:t>1/22/2016</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2602829" y="6434287"/>
            <a:ext cx="2133600" cy="365125"/>
          </a:xfrm>
        </p:spPr>
        <p:txBody>
          <a:bodyPr/>
          <a:lstStyle/>
          <a:p>
            <a:fld id="{00D1A078-F192-234F-BF4E-26999567883C}" type="slidenum">
              <a:rPr lang="en-US" smtClean="0">
                <a:solidFill>
                  <a:prstClr val="black">
                    <a:tint val="75000"/>
                  </a:prstClr>
                </a:solidFill>
              </a:rPr>
              <a:pPr/>
              <a:t>‹#›</a:t>
            </a:fld>
            <a:endParaRPr lang="en-US" dirty="0">
              <a:solidFill>
                <a:prstClr val="black">
                  <a:tint val="75000"/>
                </a:prstClr>
              </a:solidFill>
            </a:endParaRPr>
          </a:p>
        </p:txBody>
      </p:sp>
      <p:sp>
        <p:nvSpPr>
          <p:cNvPr id="8" name="Text Placeholder 7"/>
          <p:cNvSpPr>
            <a:spLocks noGrp="1"/>
          </p:cNvSpPr>
          <p:nvPr>
            <p:ph type="body" sz="quarter" idx="13"/>
          </p:nvPr>
        </p:nvSpPr>
        <p:spPr>
          <a:xfrm>
            <a:off x="1409700" y="506413"/>
            <a:ext cx="7734300" cy="860425"/>
          </a:xfrm>
        </p:spPr>
        <p:txBody>
          <a:bodyPr/>
          <a:lstStyle>
            <a:lvl1pPr marL="0" indent="0" algn="r">
              <a:buNone/>
              <a:defRPr>
                <a:solidFill>
                  <a:schemeClr val="accent2"/>
                </a:solidFill>
                <a:latin typeface="+mj-lt"/>
              </a:defRPr>
            </a:lvl1pPr>
          </a:lstStyle>
          <a:p>
            <a:pPr lvl="0"/>
            <a:r>
              <a:rPr lang="en-US" smtClean="0"/>
              <a:t>Click to edit Master text styles</a:t>
            </a:r>
          </a:p>
        </p:txBody>
      </p:sp>
      <p:sp>
        <p:nvSpPr>
          <p:cNvPr id="10" name="Content Placeholder 9"/>
          <p:cNvSpPr>
            <a:spLocks noGrp="1"/>
          </p:cNvSpPr>
          <p:nvPr>
            <p:ph sz="quarter" idx="14"/>
          </p:nvPr>
        </p:nvSpPr>
        <p:spPr>
          <a:xfrm>
            <a:off x="693738" y="1674813"/>
            <a:ext cx="8450262" cy="4583112"/>
          </a:xfrm>
        </p:spPr>
        <p:txBody>
          <a:bodyPr/>
          <a:lstStyle>
            <a:lvl2pPr>
              <a:buClr>
                <a:schemeClr val="accent2"/>
              </a:buClr>
              <a:defRPr>
                <a:solidFill>
                  <a:schemeClr val="tx1"/>
                </a:solidFill>
              </a:defRPr>
            </a:lvl2pPr>
            <a:lvl3pPr>
              <a:buClr>
                <a:schemeClr val="accent2"/>
              </a:buCl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594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buClr>
                <a:schemeClr val="accent2"/>
              </a:buClr>
              <a:defRPr sz="2400">
                <a:solidFill>
                  <a:schemeClr val="tx1"/>
                </a:solidFill>
              </a:defRPr>
            </a:lvl2pPr>
            <a:lvl3pPr>
              <a:buClr>
                <a:schemeClr val="accent2"/>
              </a:buClr>
              <a:defRPr sz="2000">
                <a:solidFill>
                  <a:schemeClr val="tx1"/>
                </a:solidFill>
              </a:defRPr>
            </a:lvl3pPr>
            <a:lvl4pPr>
              <a:buClr>
                <a:schemeClr val="accent2"/>
              </a:buClr>
              <a:defRPr sz="1800">
                <a:solidFill>
                  <a:schemeClr val="tx1"/>
                </a:solidFill>
              </a:defRPr>
            </a:lvl4pPr>
            <a:lvl5pPr>
              <a:buClr>
                <a:schemeClr val="accent2"/>
              </a:buCl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buClr>
                <a:schemeClr val="accent2"/>
              </a:buClr>
              <a:defRPr sz="2400">
                <a:solidFill>
                  <a:schemeClr val="tx1"/>
                </a:solidFill>
              </a:defRPr>
            </a:lvl2pPr>
            <a:lvl3pPr>
              <a:buClr>
                <a:schemeClr val="accent2"/>
              </a:buClr>
              <a:defRPr sz="2000">
                <a:solidFill>
                  <a:schemeClr val="tx1"/>
                </a:solidFill>
              </a:defRPr>
            </a:lvl3pPr>
            <a:lvl4pPr>
              <a:buClr>
                <a:schemeClr val="accent2"/>
              </a:buCl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94E7B6-6D84-B84C-A865-AF1CD80CA45A}"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0D1A078-F192-234F-BF4E-2699956788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051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94E7B6-6D84-B84C-A865-AF1CD80CA45A}" type="datetimeFigureOut">
              <a:rPr lang="en-US" smtClean="0">
                <a:solidFill>
                  <a:prstClr val="black">
                    <a:tint val="75000"/>
                  </a:prstClr>
                </a:solidFill>
              </a:rPr>
              <a:pPr/>
              <a:t>1/22/2016</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00D1A078-F192-234F-BF4E-2699956788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3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4E7B6-6D84-B84C-A865-AF1CD80CA45A}" type="datetimeFigureOut">
              <a:rPr lang="en-US" smtClean="0">
                <a:solidFill>
                  <a:prstClr val="black">
                    <a:tint val="75000"/>
                  </a:prstClr>
                </a:solidFill>
              </a:rPr>
              <a:pPr/>
              <a:t>1/22/2016</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00D1A078-F192-234F-BF4E-2699956788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1864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4E7B6-6D84-B84C-A865-AF1CD80CA45A}" type="datetimeFigureOut">
              <a:rPr lang="en-US" smtClean="0">
                <a:solidFill>
                  <a:prstClr val="black">
                    <a:tint val="75000"/>
                  </a:prstClr>
                </a:solidFill>
              </a:rPr>
              <a:pPr/>
              <a:t>1/22/2016</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2628229" y="6414658"/>
            <a:ext cx="2133600" cy="365125"/>
          </a:xfrm>
        </p:spPr>
        <p:txBody>
          <a:bodyPr/>
          <a:lstStyle/>
          <a:p>
            <a:fld id="{00D1A078-F192-234F-BF4E-26999567883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80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6"/>
          <p:cNvSpPr>
            <a:spLocks noGrp="1"/>
          </p:cNvSpPr>
          <p:nvPr>
            <p:ph type="sldNum" sz="quarter" idx="13"/>
          </p:nvPr>
        </p:nvSpPr>
        <p:spPr>
          <a:xfrm>
            <a:off x="2628229" y="6414658"/>
            <a:ext cx="2133600" cy="365125"/>
          </a:xfrm>
        </p:spPr>
        <p:txBody>
          <a:bodyPr/>
          <a:lstStyle/>
          <a:p>
            <a:fld id="{00D1A078-F192-234F-BF4E-26999567883C}"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p:nvPr>
        </p:nvSpPr>
        <p:spPr>
          <a:xfrm>
            <a:off x="457200" y="274638"/>
            <a:ext cx="8229600" cy="624231"/>
          </a:xfrm>
        </p:spPr>
        <p:txBody>
          <a:bodyPr/>
          <a:lstStyle/>
          <a:p>
            <a:r>
              <a:rPr lang="en-US" smtClean="0"/>
              <a:t>Click to edit Master title style</a:t>
            </a:r>
            <a:endParaRPr lang="en-US"/>
          </a:p>
        </p:txBody>
      </p:sp>
      <p:sp>
        <p:nvSpPr>
          <p:cNvPr id="8" name="Content Placeholder 2"/>
          <p:cNvSpPr>
            <a:spLocks noGrp="1"/>
          </p:cNvSpPr>
          <p:nvPr>
            <p:ph idx="1"/>
          </p:nvPr>
        </p:nvSpPr>
        <p:spPr>
          <a:xfrm>
            <a:off x="152400" y="4572000"/>
            <a:ext cx="8991600" cy="1704676"/>
          </a:xfrm>
        </p:spPr>
        <p:txBody>
          <a:bodyPr/>
          <a:lstStyle>
            <a:lvl1pPr marL="457200" indent="-457200">
              <a:buClr>
                <a:schemeClr val="accent2"/>
              </a:buClr>
              <a:buFont typeface="Arial" panose="020B0604020202020204" pitchFamily="34" charset="0"/>
              <a:buChar char="•"/>
              <a:defRPr/>
            </a:lvl1pPr>
            <a:lvl2pPr marL="742950" indent="-285750">
              <a:buClr>
                <a:schemeClr val="accent2"/>
              </a:buClr>
              <a:buFont typeface="Arial" panose="020B0604020202020204" pitchFamily="34" charset="0"/>
              <a:buChar char="•"/>
              <a:defRPr>
                <a:solidFill>
                  <a:schemeClr val="tx1"/>
                </a:solidFill>
              </a:defRPr>
            </a:lvl2pPr>
            <a:lvl3pPr marL="1143000" indent="-228600">
              <a:buClr>
                <a:schemeClr val="accent2"/>
              </a:buClr>
              <a:buFont typeface="Arial" panose="020B0604020202020204" pitchFamily="34" charset="0"/>
              <a:buChar char="•"/>
              <a:defRPr>
                <a:solidFill>
                  <a:schemeClr val="tx1"/>
                </a:solidFill>
              </a:defRPr>
            </a:lvl3pPr>
            <a:lvl4pPr marL="1600200" indent="-228600">
              <a:buClr>
                <a:schemeClr val="accent2"/>
              </a:buClr>
              <a:buFont typeface="Arial" panose="020B0604020202020204" pitchFamily="34" charset="0"/>
              <a:buChar char="•"/>
              <a:defRPr>
                <a:solidFill>
                  <a:schemeClr val="tx1"/>
                </a:solidFill>
              </a:defRPr>
            </a:lvl4pPr>
            <a:lvl5pPr marL="2057400" indent="-228600">
              <a:buClr>
                <a:schemeClr val="accent2"/>
              </a:buClr>
              <a:buFont typeface="Arial" panose="020B0604020202020204"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423465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3">
    <p:spTree>
      <p:nvGrpSpPr>
        <p:cNvPr id="1" name=""/>
        <p:cNvGrpSpPr/>
        <p:nvPr/>
      </p:nvGrpSpPr>
      <p:grpSpPr>
        <a:xfrm>
          <a:off x="0" y="0"/>
          <a:ext cx="0" cy="0"/>
          <a:chOff x="0" y="0"/>
          <a:chExt cx="0" cy="0"/>
        </a:xfrm>
      </p:grpSpPr>
      <p:sp>
        <p:nvSpPr>
          <p:cNvPr id="7" name="Rectangle 6"/>
          <p:cNvSpPr/>
          <p:nvPr userDrawn="1"/>
        </p:nvSpPr>
        <p:spPr>
          <a:xfrm>
            <a:off x="381000" y="1524000"/>
            <a:ext cx="8382000" cy="495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3" name="Picture 12" descr="Polaris-Logo-white.png"/>
          <p:cNvPicPr>
            <a:picLocks noChangeAspect="1"/>
          </p:cNvPicPr>
          <p:nvPr userDrawn="1"/>
        </p:nvPicPr>
        <p:blipFill>
          <a:blip r:embed="rId2" cstate="print"/>
          <a:stretch>
            <a:fillRect/>
          </a:stretch>
        </p:blipFill>
        <p:spPr>
          <a:xfrm>
            <a:off x="457200" y="746760"/>
            <a:ext cx="914400" cy="243840"/>
          </a:xfrm>
          <a:prstGeom prst="rect">
            <a:avLst/>
          </a:prstGeom>
        </p:spPr>
      </p:pic>
    </p:spTree>
    <p:extLst>
      <p:ext uri="{BB962C8B-B14F-4D97-AF65-F5344CB8AC3E}">
        <p14:creationId xmlns:p14="http://schemas.microsoft.com/office/powerpoint/2010/main" val="6009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24231"/>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148340"/>
            <a:ext cx="8229600" cy="51283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2"/>
          </p:nvPr>
        </p:nvSpPr>
        <p:spPr>
          <a:xfrm>
            <a:off x="4407571" y="6414079"/>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B94E7B6-6D84-B84C-A865-AF1CD80CA45A}" type="datetimeFigureOut">
              <a:rPr lang="en-US" smtClean="0">
                <a:solidFill>
                  <a:prstClr val="black">
                    <a:tint val="75000"/>
                  </a:prstClr>
                </a:solidFill>
              </a:rPr>
              <a:pPr/>
              <a:t>1/22/2016</a:t>
            </a:fld>
            <a:endParaRPr lang="en-US">
              <a:solidFill>
                <a:prstClr val="black">
                  <a:tint val="75000"/>
                </a:prstClr>
              </a:solidFill>
            </a:endParaRPr>
          </a:p>
        </p:txBody>
      </p:sp>
      <p:sp>
        <p:nvSpPr>
          <p:cNvPr id="6" name="Slide Number Placeholder 5"/>
          <p:cNvSpPr>
            <a:spLocks noGrp="1"/>
          </p:cNvSpPr>
          <p:nvPr>
            <p:ph type="sldNum" sz="quarter" idx="4"/>
          </p:nvPr>
        </p:nvSpPr>
        <p:spPr>
          <a:xfrm>
            <a:off x="2590800" y="6394595"/>
            <a:ext cx="21336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00D1A078-F192-234F-BF4E-26999567883C}"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0" y="6414079"/>
            <a:ext cx="1995714"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665" y="6507798"/>
            <a:ext cx="1803400" cy="251922"/>
          </a:xfrm>
          <a:prstGeom prst="rect">
            <a:avLst/>
          </a:prstGeom>
        </p:spPr>
      </p:pic>
    </p:spTree>
    <p:extLst>
      <p:ext uri="{BB962C8B-B14F-4D97-AF65-F5344CB8AC3E}">
        <p14:creationId xmlns:p14="http://schemas.microsoft.com/office/powerpoint/2010/main" val="202506506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rgbClr val="E86D1F"/>
          </a:solidFill>
          <a:latin typeface="+mj-lt"/>
          <a:ea typeface="+mj-ea"/>
          <a:cs typeface="+mj-cs"/>
        </a:defRPr>
      </a:lvl1pPr>
    </p:titleStyle>
    <p:bodyStyle>
      <a:lvl1pPr marL="342900" indent="-342900" algn="l" defTabSz="457200" rtl="0" eaLnBrk="1" latinLnBrk="0" hangingPunct="1">
        <a:spcBef>
          <a:spcPct val="20000"/>
        </a:spcBef>
        <a:buClr>
          <a:srgbClr val="E86D1F"/>
        </a:buClr>
        <a:buSzPct val="75000"/>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A2958A"/>
        </a:buClr>
        <a:buSzPct val="100000"/>
        <a:buFont typeface="Lucida Grande"/>
        <a:buChar char="–"/>
        <a:defRPr sz="2400" kern="1200">
          <a:solidFill>
            <a:srgbClr val="A2958A"/>
          </a:solidFill>
          <a:latin typeface="+mn-lt"/>
          <a:ea typeface="+mn-ea"/>
          <a:cs typeface="+mn-cs"/>
        </a:defRPr>
      </a:lvl2pPr>
      <a:lvl3pPr marL="1143000" indent="-228600" algn="l" defTabSz="457200" rtl="0" eaLnBrk="1" latinLnBrk="0" hangingPunct="1">
        <a:spcBef>
          <a:spcPct val="20000"/>
        </a:spcBef>
        <a:buClr>
          <a:srgbClr val="A2958A"/>
        </a:buClr>
        <a:buSzPct val="75000"/>
        <a:buFont typeface="Arial"/>
        <a:buChar char="•"/>
        <a:defRPr sz="1600" kern="1200">
          <a:solidFill>
            <a:srgbClr val="A2958A"/>
          </a:solidFill>
          <a:latin typeface="+mn-lt"/>
          <a:ea typeface="+mn-ea"/>
          <a:cs typeface="+mn-cs"/>
        </a:defRPr>
      </a:lvl3pPr>
      <a:lvl4pPr marL="1600200" indent="-228600" algn="l" defTabSz="457200" rtl="0" eaLnBrk="1" latinLnBrk="0" hangingPunct="1">
        <a:spcBef>
          <a:spcPct val="20000"/>
        </a:spcBef>
        <a:buClr>
          <a:srgbClr val="E86D1F"/>
        </a:buClr>
        <a:buSzPct val="75000"/>
        <a:buFont typeface="Arial"/>
        <a:buChar char="•"/>
        <a:defRPr sz="1400" kern="1200">
          <a:solidFill>
            <a:srgbClr val="A2958A"/>
          </a:solidFill>
          <a:latin typeface="+mn-lt"/>
          <a:ea typeface="+mn-ea"/>
          <a:cs typeface="+mn-cs"/>
        </a:defRPr>
      </a:lvl4pPr>
      <a:lvl5pPr marL="2057400" indent="-228600" algn="l" defTabSz="457200" rtl="0" eaLnBrk="1" latinLnBrk="0" hangingPunct="1">
        <a:spcBef>
          <a:spcPct val="20000"/>
        </a:spcBef>
        <a:buClr>
          <a:srgbClr val="E86D1F"/>
        </a:buClr>
        <a:buSzPct val="75000"/>
        <a:buFont typeface="Arial"/>
        <a:buChar char="•"/>
        <a:defRPr sz="1400" kern="1200">
          <a:solidFill>
            <a:srgbClr val="A2958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a:off x="625930" y="2897041"/>
            <a:ext cx="8518070" cy="0"/>
          </a:xfrm>
          <a:prstGeom prst="straightConnector1">
            <a:avLst/>
          </a:prstGeom>
          <a:ln w="6350">
            <a:solidFill>
              <a:srgbClr val="A2958A"/>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7431067" y="6431643"/>
            <a:ext cx="1626590" cy="4215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 y="6431643"/>
            <a:ext cx="2127937" cy="42151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p:ph type="ctrTitle"/>
          </p:nvPr>
        </p:nvSpPr>
        <p:spPr/>
        <p:txBody>
          <a:bodyPr/>
          <a:lstStyle/>
          <a:p>
            <a:r>
              <a:rPr lang="en-US" dirty="0" smtClean="0"/>
              <a:t>Introduction </a:t>
            </a:r>
            <a:r>
              <a:rPr lang="en-US" smtClean="0"/>
              <a:t>to Polaris ILS</a:t>
            </a:r>
            <a:endParaRPr lang="en-US" dirty="0"/>
          </a:p>
        </p:txBody>
      </p:sp>
      <p:sp>
        <p:nvSpPr>
          <p:cNvPr id="16" name="Subtitle 15"/>
          <p:cNvSpPr>
            <a:spLocks noGrp="1"/>
          </p:cNvSpPr>
          <p:nvPr>
            <p:ph type="subTitle" idx="1"/>
          </p:nvPr>
        </p:nvSpPr>
        <p:spPr/>
        <p:txBody>
          <a:bodyPr/>
          <a:lstStyle/>
          <a:p>
            <a:r>
              <a:rPr lang="en-US" smtClean="0"/>
              <a:t>5.0 </a:t>
            </a:r>
            <a:r>
              <a:rPr lang="en-US" smtClean="0"/>
              <a:t>SP3 </a:t>
            </a:r>
            <a:r>
              <a:rPr lang="en-US" dirty="0" smtClean="0"/>
              <a:t>Training</a:t>
            </a:r>
            <a:endParaRPr lang="en-US" dirty="0"/>
          </a:p>
        </p:txBody>
      </p:sp>
    </p:spTree>
    <p:extLst>
      <p:ext uri="{BB962C8B-B14F-4D97-AF65-F5344CB8AC3E}">
        <p14:creationId xmlns:p14="http://schemas.microsoft.com/office/powerpoint/2010/main" val="1180188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Dropdown menus</a:t>
            </a:r>
            <a:endParaRPr lang="en-US" sz="2800" dirty="0"/>
          </a:p>
        </p:txBody>
      </p:sp>
      <p:sp>
        <p:nvSpPr>
          <p:cNvPr id="6" name="Subtitle 5"/>
          <p:cNvSpPr>
            <a:spLocks noGrp="1"/>
          </p:cNvSpPr>
          <p:nvPr>
            <p:ph idx="1"/>
          </p:nvPr>
        </p:nvSpPr>
        <p:spPr>
          <a:xfrm>
            <a:off x="457200" y="4696765"/>
            <a:ext cx="8229600" cy="5128336"/>
          </a:xfrm>
        </p:spPr>
        <p:txBody>
          <a:bodyPr>
            <a:noAutofit/>
          </a:bodyPr>
          <a:lstStyle/>
          <a:p>
            <a:pPr marL="342900" indent="-342900">
              <a:buFont typeface="Arial" panose="020B0604020202020204" pitchFamily="34" charset="0"/>
              <a:buChar char="•"/>
            </a:pPr>
            <a:r>
              <a:rPr lang="en-US" sz="2400" dirty="0" smtClean="0">
                <a:solidFill>
                  <a:schemeClr val="tx1"/>
                </a:solidFill>
              </a:rPr>
              <a:t>Clicking on each title in the menu bar presents a drop-down menu to access functions in each subsystem</a:t>
            </a:r>
            <a:endParaRPr lang="en-US" sz="2400" dirty="0">
              <a:solidFill>
                <a:schemeClr val="tx1"/>
              </a:solidFill>
            </a:endParaRPr>
          </a:p>
        </p:txBody>
      </p:sp>
      <p:pic>
        <p:nvPicPr>
          <p:cNvPr id="3" name="Picture 2"/>
          <p:cNvPicPr>
            <a:picLocks noChangeAspect="1"/>
          </p:cNvPicPr>
          <p:nvPr/>
        </p:nvPicPr>
        <p:blipFill>
          <a:blip r:embed="rId3"/>
          <a:stretch>
            <a:fillRect/>
          </a:stretch>
        </p:blipFill>
        <p:spPr>
          <a:xfrm>
            <a:off x="515839" y="1361434"/>
            <a:ext cx="7997898" cy="2732894"/>
          </a:xfrm>
          <a:prstGeom prst="rect">
            <a:avLst/>
          </a:prstGeom>
        </p:spPr>
      </p:pic>
    </p:spTree>
    <p:extLst>
      <p:ext uri="{BB962C8B-B14F-4D97-AF65-F5344CB8AC3E}">
        <p14:creationId xmlns:p14="http://schemas.microsoft.com/office/powerpoint/2010/main" val="97269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38661" y="1070881"/>
            <a:ext cx="8769215" cy="1117645"/>
          </a:xfrm>
          <a:prstGeom prst="rect">
            <a:avLst/>
          </a:prstGeom>
        </p:spPr>
      </p:pic>
      <p:sp>
        <p:nvSpPr>
          <p:cNvPr id="7" name="Title 6"/>
          <p:cNvSpPr>
            <a:spLocks noGrp="1"/>
          </p:cNvSpPr>
          <p:nvPr>
            <p:ph type="title"/>
          </p:nvPr>
        </p:nvSpPr>
        <p:spPr/>
        <p:txBody>
          <a:bodyPr/>
          <a:lstStyle/>
          <a:p>
            <a:r>
              <a:rPr lang="en-US" sz="2800" dirty="0"/>
              <a:t>I</a:t>
            </a:r>
            <a:r>
              <a:rPr lang="en-US" sz="2800" dirty="0" smtClean="0"/>
              <a:t>cons</a:t>
            </a:r>
            <a:endParaRPr lang="en-US" sz="2800" dirty="0"/>
          </a:p>
        </p:txBody>
      </p:sp>
      <p:sp>
        <p:nvSpPr>
          <p:cNvPr id="6" name="Subtitle 5"/>
          <p:cNvSpPr>
            <a:spLocks noGrp="1"/>
          </p:cNvSpPr>
          <p:nvPr>
            <p:ph idx="1"/>
          </p:nvPr>
        </p:nvSpPr>
        <p:spPr>
          <a:xfrm>
            <a:off x="457200" y="3181860"/>
            <a:ext cx="8229600" cy="5128336"/>
          </a:xfrm>
        </p:spPr>
        <p:txBody>
          <a:bodyPr>
            <a:noAutofit/>
          </a:bodyPr>
          <a:lstStyle/>
          <a:p>
            <a:pPr marL="342900" indent="-342900">
              <a:buFont typeface="Arial" panose="020B0604020202020204" pitchFamily="34" charset="0"/>
              <a:buChar char="•"/>
            </a:pPr>
            <a:r>
              <a:rPr lang="en-US" sz="2400" dirty="0" smtClean="0">
                <a:solidFill>
                  <a:schemeClr val="tx1"/>
                </a:solidFill>
              </a:rPr>
              <a:t>Another way to access the Polaris subsystems is to click on the corresponding icon on the tool bar</a:t>
            </a:r>
          </a:p>
          <a:p>
            <a:pPr marL="342900" indent="-342900">
              <a:buFont typeface="Arial" panose="020B0604020202020204" pitchFamily="34" charset="0"/>
              <a:buChar char="•"/>
            </a:pPr>
            <a:r>
              <a:rPr lang="en-US" sz="2400" dirty="0" smtClean="0">
                <a:solidFill>
                  <a:schemeClr val="tx1"/>
                </a:solidFill>
              </a:rPr>
              <a:t>Hovering over each icon brings up a tooltip hint to show you what you may access when clicking on the icon</a:t>
            </a:r>
          </a:p>
          <a:p>
            <a:pPr marL="342900" indent="-342900">
              <a:buFont typeface="Arial" panose="020B0604020202020204" pitchFamily="34" charset="0"/>
              <a:buChar char="•"/>
            </a:pPr>
            <a:r>
              <a:rPr lang="en-US" sz="2400" dirty="0" smtClean="0">
                <a:solidFill>
                  <a:schemeClr val="tx1"/>
                </a:solidFill>
              </a:rPr>
              <a:t>Clicking on a round icon “slides open” the subsystem’s menu to present the related icons</a:t>
            </a:r>
          </a:p>
          <a:p>
            <a:pPr marL="342900" indent="-342900">
              <a:buFont typeface="Arial" panose="020B0604020202020204" pitchFamily="34" charset="0"/>
              <a:buChar char="•"/>
            </a:pPr>
            <a:r>
              <a:rPr lang="en-US" sz="2400" dirty="0" smtClean="0">
                <a:solidFill>
                  <a:schemeClr val="tx1"/>
                </a:solidFill>
              </a:rPr>
              <a:t>Each subsystem is color coded—Cataloging is blue, circulation is red, etc.</a:t>
            </a:r>
            <a:endParaRPr lang="en-US" sz="2400" dirty="0">
              <a:solidFill>
                <a:schemeClr val="tx1"/>
              </a:solidFill>
            </a:endParaRPr>
          </a:p>
        </p:txBody>
      </p:sp>
      <p:cxnSp>
        <p:nvCxnSpPr>
          <p:cNvPr id="5" name="Straight Arrow Connector 4"/>
          <p:cNvCxnSpPr/>
          <p:nvPr/>
        </p:nvCxnSpPr>
        <p:spPr>
          <a:xfrm flipH="1" flipV="1">
            <a:off x="2514600" y="1787857"/>
            <a:ext cx="378726" cy="78850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480179" y="2038392"/>
            <a:ext cx="935357" cy="5372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87745" y="2575594"/>
            <a:ext cx="2646878" cy="369332"/>
          </a:xfrm>
          <a:prstGeom prst="rect">
            <a:avLst/>
          </a:prstGeom>
        </p:spPr>
        <p:txBody>
          <a:bodyPr wrap="none">
            <a:spAutoFit/>
          </a:bodyPr>
          <a:lstStyle/>
          <a:p>
            <a:r>
              <a:rPr lang="en-US" altLang="en-US" dirty="0">
                <a:latin typeface="Arial" panose="020B0604020202020204" pitchFamily="34" charset="0"/>
              </a:rPr>
              <a:t>Icon for Patron Services</a:t>
            </a:r>
          </a:p>
        </p:txBody>
      </p:sp>
      <p:sp>
        <p:nvSpPr>
          <p:cNvPr id="10" name="Rectangle 9"/>
          <p:cNvSpPr/>
          <p:nvPr/>
        </p:nvSpPr>
        <p:spPr>
          <a:xfrm>
            <a:off x="4415536" y="2425460"/>
            <a:ext cx="851580" cy="369332"/>
          </a:xfrm>
          <a:prstGeom prst="rect">
            <a:avLst/>
          </a:prstGeom>
        </p:spPr>
        <p:txBody>
          <a:bodyPr wrap="none">
            <a:spAutoFit/>
          </a:bodyPr>
          <a:lstStyle/>
          <a:p>
            <a:r>
              <a:rPr lang="en-US" altLang="en-US" dirty="0" smtClean="0">
                <a:latin typeface="Arial" panose="020B0604020202020204" pitchFamily="34" charset="0"/>
              </a:rPr>
              <a:t>Tooltip</a:t>
            </a:r>
            <a:endParaRPr lang="en-US" altLang="en-US" dirty="0">
              <a:latin typeface="Arial" panose="020B0604020202020204" pitchFamily="34" charset="0"/>
            </a:endParaRPr>
          </a:p>
        </p:txBody>
      </p:sp>
    </p:spTree>
    <p:extLst>
      <p:ext uri="{BB962C8B-B14F-4D97-AF65-F5344CB8AC3E}">
        <p14:creationId xmlns:p14="http://schemas.microsoft.com/office/powerpoint/2010/main" val="8254535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a:t>S</a:t>
            </a:r>
            <a:r>
              <a:rPr lang="en-US" sz="2800" dirty="0" smtClean="0"/>
              <a:t>hortcut keys</a:t>
            </a:r>
            <a:endParaRPr lang="en-US" sz="2800" dirty="0"/>
          </a:p>
        </p:txBody>
      </p:sp>
      <p:sp>
        <p:nvSpPr>
          <p:cNvPr id="6" name="Subtitle 5"/>
          <p:cNvSpPr>
            <a:spLocks noGrp="1"/>
          </p:cNvSpPr>
          <p:nvPr>
            <p:ph idx="1"/>
          </p:nvPr>
        </p:nvSpPr>
        <p:spPr>
          <a:xfrm>
            <a:off x="457200" y="3836958"/>
            <a:ext cx="8229600" cy="5128336"/>
          </a:xfrm>
        </p:spPr>
        <p:txBody>
          <a:bodyPr>
            <a:noAutofit/>
          </a:bodyPr>
          <a:lstStyle/>
          <a:p>
            <a:pPr marL="342900" indent="-342900">
              <a:buFont typeface="Arial" panose="020B0604020202020204" pitchFamily="34" charset="0"/>
              <a:buChar char="•"/>
            </a:pPr>
            <a:r>
              <a:rPr lang="en-US" sz="2400" dirty="0" smtClean="0">
                <a:solidFill>
                  <a:schemeClr val="tx1"/>
                </a:solidFill>
              </a:rPr>
              <a:t>For users familiar with Windows Shortcuts, many are built into Polaris</a:t>
            </a:r>
          </a:p>
          <a:p>
            <a:pPr marL="342900" indent="-342900">
              <a:buFont typeface="Arial" panose="020B0604020202020204" pitchFamily="34" charset="0"/>
              <a:buChar char="•"/>
            </a:pPr>
            <a:r>
              <a:rPr lang="en-US" sz="2400" dirty="0" smtClean="0">
                <a:solidFill>
                  <a:schemeClr val="tx1"/>
                </a:solidFill>
              </a:rPr>
              <a:t>Numerous CTRL and ALT combinations will bring up menus and workforms in Polaris</a:t>
            </a:r>
          </a:p>
          <a:p>
            <a:pPr marL="342900" indent="-342900">
              <a:buFont typeface="Arial" panose="020B0604020202020204" pitchFamily="34" charset="0"/>
              <a:buChar char="•"/>
            </a:pPr>
            <a:r>
              <a:rPr lang="en-US" sz="2400" dirty="0" smtClean="0">
                <a:solidFill>
                  <a:schemeClr val="tx1"/>
                </a:solidFill>
              </a:rPr>
              <a:t>Keyboard shortcut cheat sheets can be found at the end of each user guide for a particular subsystem</a:t>
            </a:r>
            <a:endParaRPr lang="en-US" sz="2400" dirty="0">
              <a:solidFill>
                <a:schemeClr val="tx1"/>
              </a:solidFill>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568" y="1286300"/>
            <a:ext cx="4822209" cy="241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082" y="972400"/>
            <a:ext cx="1619399" cy="262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019034" y="1286300"/>
            <a:ext cx="4958687" cy="241110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6900082" y="972400"/>
            <a:ext cx="1619399" cy="272500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029429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Linking in Polaris</a:t>
            </a:r>
            <a:endParaRPr lang="en-US" sz="2800" dirty="0"/>
          </a:p>
        </p:txBody>
      </p:sp>
      <p:sp>
        <p:nvSpPr>
          <p:cNvPr id="6" name="Subtitle 5"/>
          <p:cNvSpPr>
            <a:spLocks noGrp="1"/>
          </p:cNvSpPr>
          <p:nvPr>
            <p:ph idx="1"/>
          </p:nvPr>
        </p:nvSpPr>
        <p:spPr>
          <a:xfrm>
            <a:off x="177420" y="3891542"/>
            <a:ext cx="8830101" cy="5128336"/>
          </a:xfrm>
        </p:spPr>
        <p:txBody>
          <a:bodyPr>
            <a:noAutofit/>
          </a:bodyPr>
          <a:lstStyle/>
          <a:p>
            <a:pPr marL="342900" indent="-342900">
              <a:buFont typeface="Arial" panose="020B0604020202020204" pitchFamily="34" charset="0"/>
              <a:buChar char="•"/>
            </a:pPr>
            <a:r>
              <a:rPr lang="en-US" sz="2400" dirty="0" smtClean="0">
                <a:solidFill>
                  <a:schemeClr val="tx1"/>
                </a:solidFill>
              </a:rPr>
              <a:t>One of the fastest ways to </a:t>
            </a:r>
            <a:r>
              <a:rPr lang="en-US" sz="2400" dirty="0" smtClean="0"/>
              <a:t>navigate</a:t>
            </a:r>
            <a:r>
              <a:rPr lang="en-US" sz="2400" dirty="0" smtClean="0">
                <a:solidFill>
                  <a:schemeClr val="tx1"/>
                </a:solidFill>
              </a:rPr>
              <a:t> in Polaris is by linking from one record to another</a:t>
            </a:r>
          </a:p>
          <a:p>
            <a:pPr marL="800100" lvl="1" indent="-342900">
              <a:buFont typeface="Arial" panose="020B0604020202020204" pitchFamily="34" charset="0"/>
              <a:buChar char="•"/>
            </a:pPr>
            <a:r>
              <a:rPr lang="en-US" sz="2200" dirty="0" smtClean="0">
                <a:solidFill>
                  <a:schemeClr val="tx1"/>
                </a:solidFill>
              </a:rPr>
              <a:t>From a result set in the Find Tool, right click and choose Links</a:t>
            </a:r>
          </a:p>
          <a:p>
            <a:pPr marL="800100" lvl="1" indent="-342900">
              <a:buFont typeface="Arial" panose="020B0604020202020204" pitchFamily="34" charset="0"/>
              <a:buChar char="•"/>
            </a:pPr>
            <a:r>
              <a:rPr lang="en-US" sz="2200" dirty="0" smtClean="0">
                <a:solidFill>
                  <a:schemeClr val="tx1"/>
                </a:solidFill>
              </a:rPr>
              <a:t>From a workform, go to Links in the menu bar</a:t>
            </a:r>
          </a:p>
          <a:p>
            <a:pPr marL="342900" indent="-342900">
              <a:buFont typeface="Arial" panose="020B0604020202020204" pitchFamily="34" charset="0"/>
              <a:buChar char="•"/>
            </a:pPr>
            <a:r>
              <a:rPr lang="en-US" sz="2400" dirty="0" smtClean="0">
                <a:solidFill>
                  <a:schemeClr val="tx1"/>
                </a:solidFill>
              </a:rPr>
              <a:t>You can link to other workforms or perform specific functions without additional keystrokes</a:t>
            </a:r>
            <a:endParaRPr lang="en-US" sz="2400" dirty="0">
              <a:solidFill>
                <a:schemeClr val="tx1"/>
              </a:solidFil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04164"/>
            <a:ext cx="3461298" cy="261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0480" y="904163"/>
            <a:ext cx="253365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556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Permission blocks</a:t>
            </a:r>
            <a:endParaRPr lang="en-US" sz="2800" dirty="0"/>
          </a:p>
        </p:txBody>
      </p:sp>
      <p:sp>
        <p:nvSpPr>
          <p:cNvPr id="6" name="Subtitle 5"/>
          <p:cNvSpPr>
            <a:spLocks noGrp="1"/>
          </p:cNvSpPr>
          <p:nvPr>
            <p:ph idx="1"/>
          </p:nvPr>
        </p:nvSpPr>
        <p:spPr>
          <a:xfrm>
            <a:off x="457200" y="3168210"/>
            <a:ext cx="8229600" cy="5128336"/>
          </a:xfrm>
        </p:spPr>
        <p:txBody>
          <a:bodyPr>
            <a:noAutofit/>
          </a:bodyPr>
          <a:lstStyle/>
          <a:p>
            <a:pPr marL="342900" indent="-342900">
              <a:buFont typeface="Arial" panose="020B0604020202020204" pitchFamily="34" charset="0"/>
              <a:buChar char="•"/>
            </a:pPr>
            <a:r>
              <a:rPr lang="en-US" sz="2400" dirty="0" smtClean="0">
                <a:solidFill>
                  <a:schemeClr val="tx1"/>
                </a:solidFill>
              </a:rPr>
              <a:t>You may encounter a message that says that you do not have permission to complete a certain task</a:t>
            </a:r>
          </a:p>
          <a:p>
            <a:pPr marL="342900" indent="-342900">
              <a:buFont typeface="Arial" panose="020B0604020202020204" pitchFamily="34" charset="0"/>
              <a:buChar char="•"/>
            </a:pPr>
            <a:r>
              <a:rPr lang="en-US" sz="2400" dirty="0" smtClean="0">
                <a:solidFill>
                  <a:schemeClr val="tx1"/>
                </a:solidFill>
              </a:rPr>
              <a:t>Click Override and ask someone with the permission to override blocks in that subsystem to enter their user name and password for a one time override</a:t>
            </a:r>
          </a:p>
          <a:p>
            <a:pPr marL="342900" indent="-342900">
              <a:buFont typeface="Arial" panose="020B0604020202020204" pitchFamily="34" charset="0"/>
              <a:buChar char="•"/>
            </a:pPr>
            <a:r>
              <a:rPr lang="en-US" sz="2400" dirty="0" smtClean="0">
                <a:solidFill>
                  <a:schemeClr val="tx1"/>
                </a:solidFill>
              </a:rPr>
              <a:t>If this is a permission that you frequently need, write down the exact wording of the permission from the pop-up message to give to your System Administrator</a:t>
            </a:r>
            <a:endParaRPr lang="en-US" sz="2400" dirty="0">
              <a:solidFill>
                <a:schemeClr val="tx1"/>
              </a:solidFill>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07656"/>
            <a:ext cx="3219450" cy="177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87328"/>
            <a:ext cx="33528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2586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Where to find help</a:t>
            </a:r>
            <a:endParaRPr lang="en-US" sz="2800" dirty="0"/>
          </a:p>
        </p:txBody>
      </p:sp>
      <p:sp>
        <p:nvSpPr>
          <p:cNvPr id="6" name="Subtitle 5"/>
          <p:cNvSpPr>
            <a:spLocks noGrp="1"/>
          </p:cNvSpPr>
          <p:nvPr>
            <p:ph idx="1"/>
          </p:nvPr>
        </p:nvSpPr>
        <p:spPr>
          <a:xfrm>
            <a:off x="278500" y="3604944"/>
            <a:ext cx="8229600" cy="5128336"/>
          </a:xfrm>
        </p:spPr>
        <p:txBody>
          <a:bodyPr>
            <a:noAutofit/>
          </a:bodyPr>
          <a:lstStyle/>
          <a:p>
            <a:pPr marL="342900" indent="-342900">
              <a:buFont typeface="Arial" panose="020B0604020202020204" pitchFamily="34" charset="0"/>
              <a:buChar char="•"/>
            </a:pPr>
            <a:r>
              <a:rPr lang="en-US" sz="2400" dirty="0" smtClean="0"/>
              <a:t>Documentation may be seen by going to Help/Polaris Topics on the Shortcut bar</a:t>
            </a:r>
          </a:p>
          <a:p>
            <a:pPr marL="342900" indent="-342900">
              <a:buFont typeface="Arial" panose="020B0604020202020204" pitchFamily="34" charset="0"/>
              <a:buChar char="•"/>
            </a:pPr>
            <a:r>
              <a:rPr lang="en-US" sz="2400" dirty="0" smtClean="0"/>
              <a:t>C</a:t>
            </a:r>
            <a:r>
              <a:rPr lang="en-US" sz="2400" dirty="0" smtClean="0">
                <a:solidFill>
                  <a:schemeClr val="tx1"/>
                </a:solidFill>
              </a:rPr>
              <a:t>ontent-specific help can be accessed by pressing the F1 key or clicking on the help icon in the toolbar on any workform</a:t>
            </a:r>
          </a:p>
          <a:p>
            <a:pPr marL="342900" indent="-342900">
              <a:buFont typeface="Arial" panose="020B0604020202020204" pitchFamily="34" charset="0"/>
              <a:buChar char="•"/>
            </a:pPr>
            <a:r>
              <a:rPr lang="en-US" sz="2400" dirty="0" smtClean="0"/>
              <a:t>Topics may be saved on the Favorites tab and stay with your user ID</a:t>
            </a:r>
            <a:endParaRPr lang="en-US" sz="2400" dirty="0" smtClean="0">
              <a:solidFill>
                <a:schemeClr val="tx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511" y="318539"/>
            <a:ext cx="2057400" cy="1627187"/>
          </a:xfrm>
          <a:prstGeom prst="rect">
            <a:avLst/>
          </a:prstGeom>
          <a:noFill/>
          <a:ln>
            <a:solidFill>
              <a:schemeClr val="tx1"/>
            </a:solidFill>
          </a:ln>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1752214"/>
            <a:ext cx="885825" cy="906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a:xfrm>
            <a:off x="6836356" y="691560"/>
            <a:ext cx="1143000" cy="90805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 name="Picture 1"/>
          <p:cNvPicPr>
            <a:picLocks noChangeAspect="1"/>
          </p:cNvPicPr>
          <p:nvPr/>
        </p:nvPicPr>
        <p:blipFill>
          <a:blip r:embed="rId5"/>
          <a:stretch>
            <a:fillRect/>
          </a:stretch>
        </p:blipFill>
        <p:spPr>
          <a:xfrm>
            <a:off x="900752" y="898706"/>
            <a:ext cx="4913976" cy="2653962"/>
          </a:xfrm>
          <a:prstGeom prst="rect">
            <a:avLst/>
          </a:prstGeom>
          <a:noFill/>
          <a:ln>
            <a:solidFill>
              <a:schemeClr val="tx1"/>
            </a:solidFill>
          </a:ln>
        </p:spPr>
      </p:pic>
      <p:pic>
        <p:nvPicPr>
          <p:cNvPr id="3" name="Picture 2"/>
          <p:cNvPicPr>
            <a:picLocks noChangeAspect="1"/>
          </p:cNvPicPr>
          <p:nvPr/>
        </p:nvPicPr>
        <p:blipFill>
          <a:blip r:embed="rId6"/>
          <a:stretch>
            <a:fillRect/>
          </a:stretch>
        </p:blipFill>
        <p:spPr>
          <a:xfrm>
            <a:off x="6173537" y="2254571"/>
            <a:ext cx="1750944" cy="1250674"/>
          </a:xfrm>
          <a:prstGeom prst="rect">
            <a:avLst/>
          </a:prstGeom>
          <a:solidFill>
            <a:schemeClr val="tx1"/>
          </a:solidFill>
          <a:ln>
            <a:solidFill>
              <a:schemeClr val="tx1"/>
            </a:solidFill>
          </a:ln>
        </p:spPr>
      </p:pic>
    </p:spTree>
    <p:extLst>
      <p:ext uri="{BB962C8B-B14F-4D97-AF65-F5344CB8AC3E}">
        <p14:creationId xmlns:p14="http://schemas.microsoft.com/office/powerpoint/2010/main" val="2212522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409700" y="506413"/>
            <a:ext cx="7447697" cy="860425"/>
          </a:xfrm>
        </p:spPr>
        <p:txBody>
          <a:bodyPr>
            <a:normAutofit/>
          </a:bodyPr>
          <a:lstStyle/>
          <a:p>
            <a:r>
              <a:rPr lang="en-US" sz="3200" dirty="0" smtClean="0"/>
              <a:t>Find Tool</a:t>
            </a:r>
            <a:endParaRPr lang="en-US" sz="3200" dirty="0"/>
          </a:p>
        </p:txBody>
      </p:sp>
      <p:sp>
        <p:nvSpPr>
          <p:cNvPr id="3" name="Content Placeholder 2"/>
          <p:cNvSpPr>
            <a:spLocks noGrp="1"/>
          </p:cNvSpPr>
          <p:nvPr>
            <p:ph sz="quarter" idx="14"/>
          </p:nvPr>
        </p:nvSpPr>
        <p:spPr/>
        <p:txBody>
          <a:bodyPr>
            <a:noAutofit/>
          </a:bodyPr>
          <a:lstStyle/>
          <a:p>
            <a:r>
              <a:rPr lang="en-US" sz="2800" dirty="0" smtClean="0">
                <a:solidFill>
                  <a:srgbClr val="000000"/>
                </a:solidFill>
              </a:rPr>
              <a:t>Types of Searches</a:t>
            </a:r>
          </a:p>
          <a:p>
            <a:r>
              <a:rPr lang="en-US" dirty="0" smtClean="0">
                <a:solidFill>
                  <a:srgbClr val="000000"/>
                </a:solidFill>
              </a:rPr>
              <a:t>Setting User Defaults</a:t>
            </a:r>
          </a:p>
          <a:p>
            <a:r>
              <a:rPr lang="en-US" sz="2800" dirty="0" smtClean="0">
                <a:solidFill>
                  <a:srgbClr val="000000"/>
                </a:solidFill>
              </a:rPr>
              <a:t>Wildcard Characters</a:t>
            </a:r>
          </a:p>
          <a:p>
            <a:r>
              <a:rPr lang="en-US" dirty="0" smtClean="0">
                <a:solidFill>
                  <a:srgbClr val="000000"/>
                </a:solidFill>
              </a:rPr>
              <a:t>Find Tool Tabs</a:t>
            </a:r>
          </a:p>
          <a:p>
            <a:r>
              <a:rPr lang="en-US" sz="2800" dirty="0" smtClean="0">
                <a:solidFill>
                  <a:srgbClr val="000000"/>
                </a:solidFill>
              </a:rPr>
              <a:t>Additional Find Tool Searches</a:t>
            </a:r>
          </a:p>
          <a:p>
            <a:r>
              <a:rPr lang="en-US" dirty="0" smtClean="0">
                <a:solidFill>
                  <a:srgbClr val="000000"/>
                </a:solidFill>
              </a:rPr>
              <a:t>Search Results</a:t>
            </a:r>
            <a:endParaRPr lang="en-US" sz="2800" dirty="0">
              <a:solidFill>
                <a:srgbClr val="000000"/>
              </a:solidFill>
            </a:endParaRPr>
          </a:p>
        </p:txBody>
      </p:sp>
    </p:spTree>
    <p:extLst>
      <p:ext uri="{BB962C8B-B14F-4D97-AF65-F5344CB8AC3E}">
        <p14:creationId xmlns:p14="http://schemas.microsoft.com/office/powerpoint/2010/main" val="1973842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Find Tool</a:t>
            </a:r>
            <a:endParaRPr lang="en-US" sz="2800" dirty="0"/>
          </a:p>
        </p:txBody>
      </p:sp>
      <p:sp>
        <p:nvSpPr>
          <p:cNvPr id="6" name="Subtitle 5"/>
          <p:cNvSpPr>
            <a:spLocks noGrp="1"/>
          </p:cNvSpPr>
          <p:nvPr>
            <p:ph idx="1"/>
          </p:nvPr>
        </p:nvSpPr>
        <p:spPr>
          <a:xfrm>
            <a:off x="152400" y="3043447"/>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The Find Tool has the same format in all subsystems, but with different options/indexes in the drop-down menus</a:t>
            </a:r>
          </a:p>
          <a:p>
            <a:pPr marL="800100" lvl="1" indent="-342900">
              <a:buFont typeface="Arial" panose="020B0604020202020204" pitchFamily="34" charset="0"/>
              <a:buChar char="•"/>
            </a:pPr>
            <a:r>
              <a:rPr lang="en-US" sz="2200" dirty="0" smtClean="0">
                <a:solidFill>
                  <a:schemeClr val="tx1"/>
                </a:solidFill>
              </a:rPr>
              <a:t>Object—what you are looking for</a:t>
            </a:r>
          </a:p>
          <a:p>
            <a:pPr marL="800100" lvl="1" indent="-342900">
              <a:buFont typeface="Arial" panose="020B0604020202020204" pitchFamily="34" charset="0"/>
              <a:buChar char="•"/>
            </a:pPr>
            <a:r>
              <a:rPr lang="en-US" sz="2200" dirty="0" smtClean="0">
                <a:solidFill>
                  <a:schemeClr val="tx1"/>
                </a:solidFill>
              </a:rPr>
              <a:t>Search by—what index you would like to use</a:t>
            </a:r>
          </a:p>
          <a:p>
            <a:pPr marL="800100" lvl="1" indent="-342900">
              <a:buFont typeface="Arial" panose="020B0604020202020204" pitchFamily="34" charset="0"/>
              <a:buChar char="•"/>
            </a:pPr>
            <a:r>
              <a:rPr lang="en-US" sz="2200" dirty="0" smtClean="0">
                <a:solidFill>
                  <a:schemeClr val="tx1"/>
                </a:solidFill>
              </a:rPr>
              <a:t>Type—What type of search you would like to perform</a:t>
            </a:r>
          </a:p>
          <a:p>
            <a:pPr marL="800100" lvl="1" indent="-342900">
              <a:buFont typeface="Arial" panose="020B0604020202020204" pitchFamily="34" charset="0"/>
              <a:buChar char="•"/>
            </a:pPr>
            <a:r>
              <a:rPr lang="en-US" sz="2200" dirty="0" smtClean="0">
                <a:solidFill>
                  <a:schemeClr val="tx1"/>
                </a:solidFill>
              </a:rPr>
              <a:t>For—type in your search terms</a:t>
            </a:r>
          </a:p>
          <a:p>
            <a:pPr marL="342900" indent="-342900">
              <a:buFont typeface="Arial" panose="020B0604020202020204" pitchFamily="34" charset="0"/>
              <a:buChar char="•"/>
            </a:pPr>
            <a:r>
              <a:rPr lang="en-US" sz="2400" dirty="0" smtClean="0"/>
              <a:t>The Find Tool</a:t>
            </a:r>
            <a:r>
              <a:rPr lang="en-US" sz="2400" dirty="0" smtClean="0">
                <a:solidFill>
                  <a:schemeClr val="tx1"/>
                </a:solidFill>
              </a:rPr>
              <a:t> allows users to do everything from basic to advanced searching</a:t>
            </a:r>
          </a:p>
          <a:p>
            <a:pPr marL="800100" lvl="1" indent="-342900">
              <a:buFont typeface="Arial" panose="020B0604020202020204" pitchFamily="34" charset="0"/>
              <a:buChar char="•"/>
            </a:pPr>
            <a:endParaRPr lang="en-US" sz="22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531" y="321130"/>
            <a:ext cx="4230806" cy="156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131" y="625930"/>
            <a:ext cx="4442346" cy="1635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9731" y="930730"/>
            <a:ext cx="4583373" cy="168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282" y="1276352"/>
            <a:ext cx="4299854" cy="1570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3271719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Types of searches</a:t>
            </a:r>
            <a:endParaRPr lang="en-US" sz="2800" dirty="0"/>
          </a:p>
        </p:txBody>
      </p:sp>
      <p:sp>
        <p:nvSpPr>
          <p:cNvPr id="6" name="Subtitle 5"/>
          <p:cNvSpPr>
            <a:spLocks noGrp="1"/>
          </p:cNvSpPr>
          <p:nvPr>
            <p:ph idx="1"/>
          </p:nvPr>
        </p:nvSpPr>
        <p:spPr>
          <a:xfrm>
            <a:off x="152400" y="4531056"/>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Exact match (implicitly truncated)</a:t>
            </a:r>
          </a:p>
          <a:p>
            <a:pPr marL="800100" lvl="1" indent="-342900">
              <a:buFont typeface="Arial" panose="020B0604020202020204" pitchFamily="34" charset="0"/>
              <a:buChar char="•"/>
            </a:pPr>
            <a:r>
              <a:rPr lang="en-US" sz="2200" dirty="0" smtClean="0">
                <a:solidFill>
                  <a:schemeClr val="tx1"/>
                </a:solidFill>
              </a:rPr>
              <a:t>Displays all records beginning with the characters entered in the For box</a:t>
            </a:r>
          </a:p>
          <a:p>
            <a:pPr marL="800100" lvl="1" indent="-342900">
              <a:buFont typeface="Arial" panose="020B0604020202020204" pitchFamily="34" charset="0"/>
              <a:buChar char="•"/>
            </a:pPr>
            <a:r>
              <a:rPr lang="en-US" sz="2200" dirty="0" smtClean="0">
                <a:solidFill>
                  <a:schemeClr val="tx1"/>
                </a:solidFill>
              </a:rPr>
              <a:t>No asterisk is needed after the term(s) as truncation is implied</a:t>
            </a:r>
            <a:endParaRPr lang="en-US" sz="2200" dirty="0">
              <a:solidFill>
                <a:schemeClr val="tx1"/>
              </a:solidFill>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522635"/>
            <a:ext cx="6364287"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421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Types of searches</a:t>
            </a:r>
            <a:endParaRPr lang="en-US" sz="2800" dirty="0"/>
          </a:p>
        </p:txBody>
      </p:sp>
      <p:sp>
        <p:nvSpPr>
          <p:cNvPr id="6" name="Subtitle 5"/>
          <p:cNvSpPr>
            <a:spLocks noGrp="1"/>
          </p:cNvSpPr>
          <p:nvPr>
            <p:ph idx="1"/>
          </p:nvPr>
        </p:nvSpPr>
        <p:spPr>
          <a:xfrm>
            <a:off x="152400" y="3766779"/>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Exact match (explicitly truncated)</a:t>
            </a:r>
          </a:p>
          <a:p>
            <a:pPr marL="800100" lvl="1" indent="-342900">
              <a:buFont typeface="Arial" panose="020B0604020202020204" pitchFamily="34" charset="0"/>
              <a:buChar char="•"/>
            </a:pPr>
            <a:r>
              <a:rPr lang="en-US" sz="2200" dirty="0" smtClean="0">
                <a:solidFill>
                  <a:schemeClr val="tx1"/>
                </a:solidFill>
              </a:rPr>
              <a:t>Displays only the records that exactly match the characters in the For box</a:t>
            </a:r>
          </a:p>
          <a:p>
            <a:pPr marL="800100" lvl="1" indent="-342900">
              <a:buFont typeface="Arial" panose="020B0604020202020204" pitchFamily="34" charset="0"/>
              <a:buChar char="•"/>
            </a:pPr>
            <a:r>
              <a:rPr lang="en-US" sz="2200" dirty="0" smtClean="0">
                <a:solidFill>
                  <a:schemeClr val="tx1"/>
                </a:solidFill>
              </a:rPr>
              <a:t>If you enter an asterisk after the search term(s) the results are the same as they would be on an implicitly truncated search</a:t>
            </a:r>
          </a:p>
          <a:p>
            <a:pPr marL="800100" lvl="1" indent="-342900">
              <a:buFont typeface="Arial" panose="020B0604020202020204" pitchFamily="34" charset="0"/>
              <a:buChar char="•"/>
            </a:pPr>
            <a:r>
              <a:rPr lang="en-US" sz="2200" dirty="0" smtClean="0">
                <a:solidFill>
                  <a:schemeClr val="tx1"/>
                </a:solidFill>
              </a:rPr>
              <a:t>Helpful for one word title searches</a:t>
            </a:r>
            <a:endParaRPr lang="en-US" sz="2200" dirty="0">
              <a:solidFill>
                <a:schemeClr val="tx1"/>
              </a:solidFill>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00824"/>
            <a:ext cx="5862638" cy="216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192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409700" y="506413"/>
            <a:ext cx="7283924" cy="860425"/>
          </a:xfrm>
        </p:spPr>
        <p:txBody>
          <a:bodyPr>
            <a:normAutofit/>
          </a:bodyPr>
          <a:lstStyle/>
          <a:p>
            <a:r>
              <a:rPr lang="en-US" sz="3200" dirty="0" smtClean="0"/>
              <a:t>Polaris Client Basics</a:t>
            </a:r>
            <a:endParaRPr lang="en-US" sz="3200" dirty="0"/>
          </a:p>
        </p:txBody>
      </p:sp>
      <p:sp>
        <p:nvSpPr>
          <p:cNvPr id="3" name="Content Placeholder 2"/>
          <p:cNvSpPr>
            <a:spLocks noGrp="1"/>
          </p:cNvSpPr>
          <p:nvPr>
            <p:ph sz="quarter" idx="14"/>
          </p:nvPr>
        </p:nvSpPr>
        <p:spPr/>
        <p:txBody>
          <a:bodyPr>
            <a:noAutofit/>
          </a:bodyPr>
          <a:lstStyle/>
          <a:p>
            <a:r>
              <a:rPr lang="en-US" dirty="0">
                <a:solidFill>
                  <a:srgbClr val="000000"/>
                </a:solidFill>
              </a:rPr>
              <a:t>L</a:t>
            </a:r>
            <a:r>
              <a:rPr lang="en-US" sz="2800" dirty="0" smtClean="0">
                <a:solidFill>
                  <a:srgbClr val="000000"/>
                </a:solidFill>
              </a:rPr>
              <a:t>ogging On and Off of the Client</a:t>
            </a:r>
          </a:p>
          <a:p>
            <a:r>
              <a:rPr lang="en-US" sz="2800" dirty="0" smtClean="0">
                <a:solidFill>
                  <a:srgbClr val="000000"/>
                </a:solidFill>
              </a:rPr>
              <a:t>Shortcut Bar</a:t>
            </a:r>
          </a:p>
          <a:p>
            <a:r>
              <a:rPr lang="en-US" dirty="0" smtClean="0">
                <a:solidFill>
                  <a:srgbClr val="000000"/>
                </a:solidFill>
              </a:rPr>
              <a:t>Staff Client Visual Alert Configuration</a:t>
            </a:r>
          </a:p>
          <a:p>
            <a:r>
              <a:rPr lang="en-US" sz="2800" dirty="0" smtClean="0">
                <a:solidFill>
                  <a:srgbClr val="000000"/>
                </a:solidFill>
              </a:rPr>
              <a:t>Modifying Text Size and Resolution</a:t>
            </a:r>
            <a:endParaRPr lang="en-US" sz="2800" dirty="0">
              <a:solidFill>
                <a:srgbClr val="000000"/>
              </a:solidFill>
            </a:endParaRPr>
          </a:p>
        </p:txBody>
      </p:sp>
    </p:spTree>
    <p:extLst>
      <p:ext uri="{BB962C8B-B14F-4D97-AF65-F5344CB8AC3E}">
        <p14:creationId xmlns:p14="http://schemas.microsoft.com/office/powerpoint/2010/main" val="2991802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Types of searches</a:t>
            </a:r>
            <a:endParaRPr lang="en-US" sz="2800" dirty="0"/>
          </a:p>
        </p:txBody>
      </p:sp>
      <p:sp>
        <p:nvSpPr>
          <p:cNvPr id="6" name="Subtitle 5"/>
          <p:cNvSpPr>
            <a:spLocks noGrp="1"/>
          </p:cNvSpPr>
          <p:nvPr>
            <p:ph idx="1"/>
          </p:nvPr>
        </p:nvSpPr>
        <p:spPr>
          <a:xfrm>
            <a:off x="0" y="3589361"/>
            <a:ext cx="91440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Browse</a:t>
            </a:r>
          </a:p>
          <a:p>
            <a:pPr marL="800100" lvl="1" indent="-342900">
              <a:buFont typeface="Arial" panose="020B0604020202020204" pitchFamily="34" charset="0"/>
              <a:buChar char="•"/>
            </a:pPr>
            <a:r>
              <a:rPr lang="en-US" sz="2200" dirty="0" smtClean="0">
                <a:solidFill>
                  <a:schemeClr val="tx1"/>
                </a:solidFill>
              </a:rPr>
              <a:t>Displays the specified index headings beginning with entries that start with text in the For box</a:t>
            </a:r>
          </a:p>
          <a:p>
            <a:pPr marL="800100" lvl="1" indent="-342900">
              <a:buFont typeface="Arial" panose="020B0604020202020204" pitchFamily="34" charset="0"/>
              <a:buChar char="•"/>
            </a:pPr>
            <a:r>
              <a:rPr lang="en-US" sz="2200" dirty="0" smtClean="0">
                <a:solidFill>
                  <a:schemeClr val="tx1"/>
                </a:solidFill>
              </a:rPr>
              <a:t>Unicode compliant—diacritics or special characters are accepted if they match the heading</a:t>
            </a:r>
          </a:p>
          <a:p>
            <a:pPr marL="800100" lvl="1" indent="-342900">
              <a:buFont typeface="Arial" panose="020B0604020202020204" pitchFamily="34" charset="0"/>
              <a:buChar char="•"/>
            </a:pPr>
            <a:r>
              <a:rPr lang="en-US" sz="2200" dirty="0" smtClean="0">
                <a:solidFill>
                  <a:schemeClr val="tx1"/>
                </a:solidFill>
              </a:rPr>
              <a:t>Name indexes are searched in the last name, first name format—no comma is necessary</a:t>
            </a:r>
            <a:endParaRPr lang="en-US" sz="2200" dirty="0">
              <a:solidFill>
                <a:schemeClr val="tx1"/>
              </a:solidFill>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1123943"/>
            <a:ext cx="5711825" cy="211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428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Types of searches</a:t>
            </a:r>
            <a:endParaRPr lang="en-US" sz="2800" dirty="0"/>
          </a:p>
        </p:txBody>
      </p:sp>
      <p:sp>
        <p:nvSpPr>
          <p:cNvPr id="6" name="Subtitle 5"/>
          <p:cNvSpPr>
            <a:spLocks noGrp="1"/>
          </p:cNvSpPr>
          <p:nvPr>
            <p:ph idx="1"/>
          </p:nvPr>
        </p:nvSpPr>
        <p:spPr>
          <a:xfrm>
            <a:off x="152400" y="3575712"/>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Keyword search</a:t>
            </a:r>
          </a:p>
          <a:p>
            <a:pPr marL="800100" lvl="1" indent="-342900">
              <a:buFont typeface="Arial" panose="020B0604020202020204" pitchFamily="34" charset="0"/>
              <a:buChar char="•"/>
            </a:pPr>
            <a:r>
              <a:rPr lang="en-US" sz="2200" dirty="0" smtClean="0">
                <a:solidFill>
                  <a:schemeClr val="tx1"/>
                </a:solidFill>
              </a:rPr>
              <a:t>Finds records that include the exact search term or terms in any order</a:t>
            </a:r>
          </a:p>
          <a:p>
            <a:pPr marL="800100" lvl="1" indent="-342900">
              <a:buFont typeface="Arial" panose="020B0604020202020204" pitchFamily="34" charset="0"/>
              <a:buChar char="•"/>
            </a:pPr>
            <a:r>
              <a:rPr lang="en-US" sz="2200" dirty="0" smtClean="0">
                <a:solidFill>
                  <a:schemeClr val="tx1"/>
                </a:solidFill>
              </a:rPr>
              <a:t>There is an implied AND between each word entered as a search term</a:t>
            </a:r>
          </a:p>
          <a:p>
            <a:pPr marL="800100" lvl="1" indent="-342900">
              <a:buFont typeface="Arial" panose="020B0604020202020204" pitchFamily="34" charset="0"/>
              <a:buChar char="•"/>
            </a:pPr>
            <a:r>
              <a:rPr lang="en-US" sz="2200" dirty="0" smtClean="0">
                <a:solidFill>
                  <a:schemeClr val="tx1"/>
                </a:solidFill>
              </a:rPr>
              <a:t>Offers auto-suggest feature if enabled</a:t>
            </a:r>
            <a:endParaRPr lang="en-US" sz="2200" dirty="0">
              <a:solidFill>
                <a:schemeClr val="tx1"/>
              </a:solidFill>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094011"/>
            <a:ext cx="6005513" cy="222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767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Types of Searches</a:t>
            </a:r>
            <a:endParaRPr lang="en-US" sz="2800" dirty="0"/>
          </a:p>
        </p:txBody>
      </p:sp>
      <p:sp>
        <p:nvSpPr>
          <p:cNvPr id="6" name="Subtitle 5"/>
          <p:cNvSpPr>
            <a:spLocks noGrp="1"/>
          </p:cNvSpPr>
          <p:nvPr>
            <p:ph idx="1"/>
          </p:nvPr>
        </p:nvSpPr>
        <p:spPr>
          <a:xfrm>
            <a:off x="152400" y="4421872"/>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Phrase search</a:t>
            </a:r>
          </a:p>
          <a:p>
            <a:pPr marL="800100" lvl="1" indent="-342900">
              <a:buFont typeface="Arial" panose="020B0604020202020204" pitchFamily="34" charset="0"/>
              <a:buChar char="•"/>
            </a:pPr>
            <a:r>
              <a:rPr lang="en-US" sz="2200" dirty="0" smtClean="0">
                <a:solidFill>
                  <a:schemeClr val="tx1"/>
                </a:solidFill>
              </a:rPr>
              <a:t>A specialized keyword search that searches multiple words in the exact order in which they were entered</a:t>
            </a:r>
          </a:p>
          <a:p>
            <a:pPr marL="800100" lvl="1" indent="-342900">
              <a:buFont typeface="Arial" panose="020B0604020202020204" pitchFamily="34" charset="0"/>
              <a:buChar char="•"/>
            </a:pPr>
            <a:r>
              <a:rPr lang="en-US" sz="2200" dirty="0" smtClean="0">
                <a:solidFill>
                  <a:schemeClr val="tx1"/>
                </a:solidFill>
              </a:rPr>
              <a:t>Offers auto-suggest feature if enabled</a:t>
            </a:r>
            <a:endParaRPr lang="en-US" sz="2200" dirty="0">
              <a:solidFill>
                <a:schemeClr val="tx1"/>
              </a:solidFill>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91898"/>
            <a:ext cx="5853113" cy="216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344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64315"/>
            <a:ext cx="5562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7" name="Title 6"/>
          <p:cNvSpPr>
            <a:spLocks noGrp="1"/>
          </p:cNvSpPr>
          <p:nvPr>
            <p:ph type="title"/>
          </p:nvPr>
        </p:nvSpPr>
        <p:spPr/>
        <p:txBody>
          <a:bodyPr/>
          <a:lstStyle/>
          <a:p>
            <a:r>
              <a:rPr lang="en-US" sz="2800" dirty="0" smtClean="0"/>
              <a:t>Setting user defaults</a:t>
            </a:r>
            <a:endParaRPr lang="en-US" sz="2800" dirty="0"/>
          </a:p>
        </p:txBody>
      </p:sp>
      <p:sp>
        <p:nvSpPr>
          <p:cNvPr id="6" name="Subtitle 5"/>
          <p:cNvSpPr>
            <a:spLocks noGrp="1"/>
          </p:cNvSpPr>
          <p:nvPr>
            <p:ph idx="1"/>
          </p:nvPr>
        </p:nvSpPr>
        <p:spPr>
          <a:xfrm>
            <a:off x="152400" y="3480176"/>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Users may define custom search defaults on the General tab of each Find Tool</a:t>
            </a:r>
          </a:p>
          <a:p>
            <a:pPr marL="342900" indent="-342900">
              <a:buFont typeface="Arial" panose="020B0604020202020204" pitchFamily="34" charset="0"/>
              <a:buChar char="•"/>
            </a:pPr>
            <a:r>
              <a:rPr lang="en-US" sz="2400" dirty="0" smtClean="0">
                <a:solidFill>
                  <a:schemeClr val="tx1"/>
                </a:solidFill>
              </a:rPr>
              <a:t>Defaults include Search by, Type, Sort by and Limit by</a:t>
            </a:r>
          </a:p>
          <a:p>
            <a:pPr marL="342900" indent="-342900">
              <a:buFont typeface="Arial" panose="020B0604020202020204" pitchFamily="34" charset="0"/>
              <a:buChar char="•"/>
            </a:pPr>
            <a:r>
              <a:rPr lang="en-US" sz="2400" dirty="0" smtClean="0">
                <a:solidFill>
                  <a:schemeClr val="tx1"/>
                </a:solidFill>
              </a:rPr>
              <a:t>Once selections are made for default searches, go to Options/Save as User Default to have those settings take effect</a:t>
            </a:r>
          </a:p>
          <a:p>
            <a:pPr marL="342900" indent="-342900">
              <a:buFont typeface="Arial" panose="020B0604020202020204" pitchFamily="34" charset="0"/>
              <a:buChar char="•"/>
            </a:pPr>
            <a:r>
              <a:rPr lang="en-US" sz="2400" dirty="0" smtClean="0">
                <a:solidFill>
                  <a:schemeClr val="tx1"/>
                </a:solidFill>
              </a:rPr>
              <a:t>Settings are linked to a username</a:t>
            </a:r>
            <a:endParaRPr lang="en-US" sz="2400" dirty="0">
              <a:solidFill>
                <a:schemeClr val="tx1"/>
              </a:solidFill>
            </a:endParaRPr>
          </a:p>
        </p:txBody>
      </p:sp>
      <p:sp>
        <p:nvSpPr>
          <p:cNvPr id="4" name="Rectangle 3"/>
          <p:cNvSpPr/>
          <p:nvPr/>
        </p:nvSpPr>
        <p:spPr>
          <a:xfrm>
            <a:off x="2133600" y="1700996"/>
            <a:ext cx="2057400" cy="1031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a:xfrm>
            <a:off x="4191000" y="1700998"/>
            <a:ext cx="1905000" cy="3460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Arrow Connector 7"/>
          <p:cNvCxnSpPr/>
          <p:nvPr/>
        </p:nvCxnSpPr>
        <p:spPr>
          <a:xfrm>
            <a:off x="2667000" y="842075"/>
            <a:ext cx="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770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Wildcard characters</a:t>
            </a:r>
            <a:endParaRPr lang="en-US" sz="2800" dirty="0"/>
          </a:p>
        </p:txBody>
      </p:sp>
      <p:sp>
        <p:nvSpPr>
          <p:cNvPr id="6" name="Subtitle 5"/>
          <p:cNvSpPr>
            <a:spLocks noGrp="1"/>
          </p:cNvSpPr>
          <p:nvPr>
            <p:ph idx="1"/>
          </p:nvPr>
        </p:nvSpPr>
        <p:spPr>
          <a:xfrm>
            <a:off x="152400" y="1610428"/>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An asterisk * and a question mark ? Are valid wildcard characters</a:t>
            </a:r>
          </a:p>
          <a:p>
            <a:pPr marL="342900" indent="-342900">
              <a:buFont typeface="Arial" panose="020B0604020202020204" pitchFamily="34" charset="0"/>
              <a:buChar char="•"/>
            </a:pPr>
            <a:r>
              <a:rPr lang="en-US" sz="2400" dirty="0" smtClean="0">
                <a:solidFill>
                  <a:schemeClr val="tx1"/>
                </a:solidFill>
              </a:rPr>
              <a:t>They may be used with multiple search types, for example:</a:t>
            </a:r>
          </a:p>
          <a:p>
            <a:pPr marL="800100" lvl="1" indent="-342900">
              <a:buFont typeface="Arial" panose="020B0604020202020204" pitchFamily="34" charset="0"/>
              <a:buChar char="•"/>
            </a:pPr>
            <a:r>
              <a:rPr lang="en-US" sz="2200" dirty="0" smtClean="0">
                <a:solidFill>
                  <a:schemeClr val="tx1"/>
                </a:solidFill>
              </a:rPr>
              <a:t>Keyword</a:t>
            </a:r>
          </a:p>
          <a:p>
            <a:pPr marL="1257300" lvl="2" indent="-342900">
              <a:buFont typeface="Arial" panose="020B0604020202020204" pitchFamily="34" charset="0"/>
              <a:buChar char="•"/>
            </a:pPr>
            <a:r>
              <a:rPr lang="en-US" sz="2200" dirty="0">
                <a:solidFill>
                  <a:schemeClr val="tx1"/>
                </a:solidFill>
              </a:rPr>
              <a:t>n</a:t>
            </a:r>
            <a:r>
              <a:rPr lang="en-US" sz="2200" dirty="0" smtClean="0">
                <a:solidFill>
                  <a:schemeClr val="tx1"/>
                </a:solidFill>
              </a:rPr>
              <a:t>ote = note</a:t>
            </a:r>
          </a:p>
          <a:p>
            <a:pPr marL="1257300" lvl="2" indent="-342900">
              <a:buFont typeface="Arial" panose="020B0604020202020204" pitchFamily="34" charset="0"/>
              <a:buChar char="•"/>
            </a:pPr>
            <a:r>
              <a:rPr lang="en-US" sz="2200" dirty="0">
                <a:solidFill>
                  <a:schemeClr val="tx1"/>
                </a:solidFill>
              </a:rPr>
              <a:t>n</a:t>
            </a:r>
            <a:r>
              <a:rPr lang="en-US" sz="2200" dirty="0" smtClean="0">
                <a:solidFill>
                  <a:schemeClr val="tx1"/>
                </a:solidFill>
              </a:rPr>
              <a:t>ote* = note, notes, notebook</a:t>
            </a:r>
          </a:p>
          <a:p>
            <a:pPr marL="1257300" lvl="2" indent="-342900">
              <a:buFont typeface="Arial" panose="020B0604020202020204" pitchFamily="34" charset="0"/>
              <a:buChar char="•"/>
            </a:pPr>
            <a:r>
              <a:rPr lang="en-US" sz="2200" dirty="0" smtClean="0">
                <a:solidFill>
                  <a:schemeClr val="tx1"/>
                </a:solidFill>
              </a:rPr>
              <a:t>*note = footnote</a:t>
            </a:r>
          </a:p>
          <a:p>
            <a:pPr marL="1257300" lvl="2" indent="-342900">
              <a:buFont typeface="Arial" panose="020B0604020202020204" pitchFamily="34" charset="0"/>
              <a:buChar char="•"/>
            </a:pPr>
            <a:r>
              <a:rPr lang="en-US" sz="2200" dirty="0" smtClean="0">
                <a:solidFill>
                  <a:schemeClr val="tx1"/>
                </a:solidFill>
              </a:rPr>
              <a:t>*note* = footnotes</a:t>
            </a:r>
          </a:p>
          <a:p>
            <a:pPr marL="800100" lvl="1" indent="-342900">
              <a:buFont typeface="Arial" panose="020B0604020202020204" pitchFamily="34" charset="0"/>
              <a:buChar char="•"/>
            </a:pPr>
            <a:r>
              <a:rPr lang="en-US" sz="2200" dirty="0" smtClean="0">
                <a:solidFill>
                  <a:schemeClr val="tx1"/>
                </a:solidFill>
              </a:rPr>
              <a:t>Exact match—implicitly truncated</a:t>
            </a:r>
          </a:p>
          <a:p>
            <a:pPr marL="1257300" lvl="2" indent="-342900">
              <a:buFont typeface="Arial" panose="020B0604020202020204" pitchFamily="34" charset="0"/>
              <a:buChar char="•"/>
            </a:pPr>
            <a:r>
              <a:rPr lang="en-US" sz="2200" dirty="0">
                <a:solidFill>
                  <a:schemeClr val="tx1"/>
                </a:solidFill>
              </a:rPr>
              <a:t>m</a:t>
            </a:r>
            <a:r>
              <a:rPr lang="en-US" sz="2200" dirty="0" smtClean="0">
                <a:solidFill>
                  <a:schemeClr val="tx1"/>
                </a:solidFill>
              </a:rPr>
              <a:t>etal = metal, metals, </a:t>
            </a:r>
            <a:r>
              <a:rPr lang="en-US" sz="2200" dirty="0" err="1" smtClean="0">
                <a:solidFill>
                  <a:schemeClr val="tx1"/>
                </a:solidFill>
              </a:rPr>
              <a:t>metalsmith</a:t>
            </a:r>
            <a:endParaRPr lang="en-US" sz="2200" dirty="0" smtClean="0">
              <a:solidFill>
                <a:schemeClr val="tx1"/>
              </a:solidFill>
            </a:endParaRPr>
          </a:p>
          <a:p>
            <a:pPr marL="1257300" lvl="2" indent="-342900">
              <a:buFont typeface="Arial" panose="020B0604020202020204" pitchFamily="34" charset="0"/>
              <a:buChar char="•"/>
            </a:pPr>
            <a:r>
              <a:rPr lang="en-US" sz="2200" dirty="0" smtClean="0">
                <a:solidFill>
                  <a:schemeClr val="tx1"/>
                </a:solidFill>
              </a:rPr>
              <a:t>*metal - </a:t>
            </a:r>
            <a:r>
              <a:rPr lang="en-US" sz="2200" dirty="0" err="1" smtClean="0">
                <a:solidFill>
                  <a:schemeClr val="tx1"/>
                </a:solidFill>
              </a:rPr>
              <a:t>fullmetal</a:t>
            </a:r>
            <a:endParaRPr lang="en-US" sz="2200" dirty="0">
              <a:solidFill>
                <a:schemeClr val="tx1"/>
              </a:solidFill>
            </a:endParaRPr>
          </a:p>
        </p:txBody>
      </p:sp>
    </p:spTree>
    <p:extLst>
      <p:ext uri="{BB962C8B-B14F-4D97-AF65-F5344CB8AC3E}">
        <p14:creationId xmlns:p14="http://schemas.microsoft.com/office/powerpoint/2010/main" val="2392393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Find tool tabs--General</a:t>
            </a:r>
            <a:endParaRPr lang="en-US" sz="2800" dirty="0"/>
          </a:p>
        </p:txBody>
      </p:sp>
      <p:sp>
        <p:nvSpPr>
          <p:cNvPr id="6" name="Subtitle 5"/>
          <p:cNvSpPr>
            <a:spLocks noGrp="1"/>
          </p:cNvSpPr>
          <p:nvPr>
            <p:ph idx="1"/>
          </p:nvPr>
        </p:nvSpPr>
        <p:spPr>
          <a:xfrm>
            <a:off x="152400" y="2893327"/>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Object—default object is selected but this may be changed to any object in the dropdown list</a:t>
            </a:r>
          </a:p>
          <a:p>
            <a:pPr marL="342900" indent="-342900">
              <a:buFont typeface="Arial" panose="020B0604020202020204" pitchFamily="34" charset="0"/>
              <a:buChar char="•"/>
            </a:pPr>
            <a:r>
              <a:rPr lang="en-US" sz="2400" dirty="0" smtClean="0">
                <a:solidFill>
                  <a:schemeClr val="tx1"/>
                </a:solidFill>
              </a:rPr>
              <a:t>Search By—access point or index</a:t>
            </a:r>
          </a:p>
          <a:p>
            <a:pPr marL="342900" indent="-342900">
              <a:buFont typeface="Arial" panose="020B0604020202020204" pitchFamily="34" charset="0"/>
              <a:buChar char="•"/>
            </a:pPr>
            <a:r>
              <a:rPr lang="en-US" sz="2400" dirty="0" smtClean="0">
                <a:solidFill>
                  <a:schemeClr val="tx1"/>
                </a:solidFill>
              </a:rPr>
              <a:t>Type—type of search to perform</a:t>
            </a:r>
          </a:p>
          <a:p>
            <a:pPr marL="342900" indent="-342900">
              <a:buFont typeface="Arial" panose="020B0604020202020204" pitchFamily="34" charset="0"/>
              <a:buChar char="•"/>
            </a:pPr>
            <a:r>
              <a:rPr lang="en-US" sz="2400" dirty="0" smtClean="0">
                <a:solidFill>
                  <a:schemeClr val="tx1"/>
                </a:solidFill>
              </a:rPr>
              <a:t>Sort by—order of the results</a:t>
            </a:r>
          </a:p>
          <a:p>
            <a:pPr marL="342900" indent="-342900">
              <a:buFont typeface="Arial" panose="020B0604020202020204" pitchFamily="34" charset="0"/>
              <a:buChar char="•"/>
            </a:pPr>
            <a:r>
              <a:rPr lang="en-US" sz="2400" dirty="0" smtClean="0">
                <a:solidFill>
                  <a:schemeClr val="tx1"/>
                </a:solidFill>
              </a:rPr>
              <a:t>For—where the user enters the search string</a:t>
            </a:r>
          </a:p>
          <a:p>
            <a:pPr marL="342900" indent="-342900">
              <a:buFont typeface="Arial" panose="020B0604020202020204" pitchFamily="34" charset="0"/>
              <a:buChar char="•"/>
            </a:pPr>
            <a:r>
              <a:rPr lang="en-US" sz="2400" dirty="0" smtClean="0">
                <a:solidFill>
                  <a:schemeClr val="tx1"/>
                </a:solidFill>
              </a:rPr>
              <a:t>Limit by—add a narrowing criterion if available-some limits allow multiple values to be selected</a:t>
            </a:r>
            <a:endParaRPr lang="en-US" sz="2400" dirty="0">
              <a:solidFill>
                <a:schemeClr val="tx1"/>
              </a:solidFill>
            </a:endParaRPr>
          </a:p>
        </p:txBody>
      </p:sp>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32481"/>
            <a:ext cx="5119688"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Tree>
    <p:extLst>
      <p:ext uri="{BB962C8B-B14F-4D97-AF65-F5344CB8AC3E}">
        <p14:creationId xmlns:p14="http://schemas.microsoft.com/office/powerpoint/2010/main" val="2332479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Find tool tabs--scoping</a:t>
            </a:r>
            <a:endParaRPr lang="en-US" sz="2800" dirty="0"/>
          </a:p>
        </p:txBody>
      </p:sp>
      <p:sp>
        <p:nvSpPr>
          <p:cNvPr id="6" name="Subtitle 5"/>
          <p:cNvSpPr>
            <a:spLocks noGrp="1"/>
          </p:cNvSpPr>
          <p:nvPr>
            <p:ph idx="1"/>
          </p:nvPr>
        </p:nvSpPr>
        <p:spPr>
          <a:xfrm>
            <a:off x="152400" y="4312691"/>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Begin your search on the general tab and then narrow the search further by using the scoping tab</a:t>
            </a:r>
          </a:p>
          <a:p>
            <a:pPr marL="342900" indent="-342900">
              <a:buFont typeface="Arial" panose="020B0604020202020204" pitchFamily="34" charset="0"/>
              <a:buChar char="•"/>
            </a:pPr>
            <a:r>
              <a:rPr lang="en-US" sz="2400" dirty="0" smtClean="0">
                <a:solidFill>
                  <a:schemeClr val="tx1"/>
                </a:solidFill>
              </a:rPr>
              <a:t>Select the operators, qualifiers and value</a:t>
            </a:r>
          </a:p>
          <a:p>
            <a:pPr marL="342900" indent="-342900">
              <a:buFont typeface="Arial" panose="020B0604020202020204" pitchFamily="34" charset="0"/>
              <a:buChar char="•"/>
            </a:pPr>
            <a:r>
              <a:rPr lang="en-US" sz="2400" dirty="0" smtClean="0">
                <a:solidFill>
                  <a:schemeClr val="tx1"/>
                </a:solidFill>
              </a:rPr>
              <a:t>Add the criteria to the search string by clicking the Add button</a:t>
            </a:r>
            <a:endParaRPr lang="en-US" sz="2400" dirty="0">
              <a:solidFill>
                <a:schemeClr val="tx1"/>
              </a:solidFill>
            </a:endParaRPr>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b="57922"/>
          <a:stretch>
            <a:fillRect/>
          </a:stretch>
        </p:blipFill>
        <p:spPr bwMode="auto">
          <a:xfrm>
            <a:off x="1066800" y="1676400"/>
            <a:ext cx="660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5" name="Rectangle 4"/>
          <p:cNvSpPr/>
          <p:nvPr/>
        </p:nvSpPr>
        <p:spPr>
          <a:xfrm>
            <a:off x="3276600" y="2438400"/>
            <a:ext cx="6096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6950916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Find tool tabs—branches and collections</a:t>
            </a:r>
            <a:endParaRPr lang="en-US" sz="2800" dirty="0"/>
          </a:p>
        </p:txBody>
      </p:sp>
      <p:sp>
        <p:nvSpPr>
          <p:cNvPr id="6" name="Subtitle 5"/>
          <p:cNvSpPr>
            <a:spLocks noGrp="1"/>
          </p:cNvSpPr>
          <p:nvPr>
            <p:ph idx="1"/>
          </p:nvPr>
        </p:nvSpPr>
        <p:spPr/>
        <p:txBody>
          <a:bodyPr>
            <a:noAutofit/>
          </a:bodyPr>
          <a:lstStyle/>
          <a:p>
            <a:pPr marL="342900" indent="-342900">
              <a:buFont typeface="Arial" panose="020B0604020202020204" pitchFamily="34" charset="0"/>
              <a:buChar char="•"/>
            </a:pPr>
            <a:r>
              <a:rPr lang="en-US" sz="2400" dirty="0" smtClean="0">
                <a:solidFill>
                  <a:schemeClr val="tx1"/>
                </a:solidFill>
              </a:rPr>
              <a:t>Some searches can be narrowed by opening the branches and/or collections tabs and making additional selections</a:t>
            </a:r>
          </a:p>
          <a:p>
            <a:pPr marL="342900" indent="-342900">
              <a:buFont typeface="Arial" panose="020B0604020202020204" pitchFamily="34" charset="0"/>
              <a:buChar char="•"/>
            </a:pPr>
            <a:r>
              <a:rPr lang="en-US" sz="2400" dirty="0" smtClean="0">
                <a:solidFill>
                  <a:schemeClr val="tx1"/>
                </a:solidFill>
              </a:rPr>
              <a:t>Tip—use the Unselect All button to clear all Branches or Collections, then click the desired boxes</a:t>
            </a:r>
            <a:endParaRPr lang="en-US" sz="2400" dirty="0">
              <a:solidFill>
                <a:schemeClr val="tx1"/>
              </a:solidFill>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68630"/>
            <a:ext cx="52578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122705"/>
            <a:ext cx="53340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026729" y="2857491"/>
            <a:ext cx="68580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1374203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Additional Find Tool Searches</a:t>
            </a:r>
            <a:endParaRPr lang="en-US" sz="2800" dirty="0"/>
          </a:p>
        </p:txBody>
      </p:sp>
      <p:sp>
        <p:nvSpPr>
          <p:cNvPr id="6" name="Subtitle 5"/>
          <p:cNvSpPr>
            <a:spLocks noGrp="1"/>
          </p:cNvSpPr>
          <p:nvPr>
            <p:ph idx="1"/>
          </p:nvPr>
        </p:nvSpPr>
        <p:spPr>
          <a:xfrm>
            <a:off x="152400" y="3548416"/>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Power—gives staff the ability to use CCL (Common Command Language) to create a search</a:t>
            </a:r>
          </a:p>
          <a:p>
            <a:pPr marL="342900" indent="-342900">
              <a:buFont typeface="Arial" panose="020B0604020202020204" pitchFamily="34" charset="0"/>
              <a:buChar char="•"/>
            </a:pPr>
            <a:r>
              <a:rPr lang="en-US" sz="2400" dirty="0" smtClean="0">
                <a:solidFill>
                  <a:schemeClr val="tx1"/>
                </a:solidFill>
              </a:rPr>
              <a:t>SQL—if permissions are given, allows staff to create, save and run SQL queries within the Find Tool</a:t>
            </a:r>
          </a:p>
          <a:p>
            <a:pPr marL="342900" indent="-342900">
              <a:buFont typeface="Arial" panose="020B0604020202020204" pitchFamily="34" charset="0"/>
              <a:buChar char="•"/>
            </a:pPr>
            <a:r>
              <a:rPr lang="en-US" sz="2400" dirty="0" smtClean="0">
                <a:solidFill>
                  <a:schemeClr val="tx1"/>
                </a:solidFill>
              </a:rPr>
              <a:t>Count Only—allows staff to get a quick count of records without displaying the results list—helpful for reporting purposes</a:t>
            </a:r>
            <a:endParaRPr lang="en-US" sz="2400" dirty="0">
              <a:solidFill>
                <a:schemeClr val="tx1"/>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032" y="1104895"/>
            <a:ext cx="541020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5" name="Line 7"/>
          <p:cNvSpPr>
            <a:spLocks noChangeShapeType="1"/>
          </p:cNvSpPr>
          <p:nvPr/>
        </p:nvSpPr>
        <p:spPr bwMode="auto">
          <a:xfrm flipV="1">
            <a:off x="4680858" y="2051957"/>
            <a:ext cx="1066800" cy="0"/>
          </a:xfrm>
          <a:prstGeom prst="line">
            <a:avLst/>
          </a:prstGeom>
          <a:noFill/>
          <a:ln w="381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8" name="Line 7"/>
          <p:cNvSpPr>
            <a:spLocks noChangeShapeType="1"/>
          </p:cNvSpPr>
          <p:nvPr/>
        </p:nvSpPr>
        <p:spPr bwMode="auto">
          <a:xfrm flipV="1">
            <a:off x="4669746" y="2204357"/>
            <a:ext cx="1066800" cy="0"/>
          </a:xfrm>
          <a:prstGeom prst="line">
            <a:avLst/>
          </a:prstGeom>
          <a:noFill/>
          <a:ln w="381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 name="Line 7"/>
          <p:cNvSpPr>
            <a:spLocks noChangeShapeType="1"/>
          </p:cNvSpPr>
          <p:nvPr/>
        </p:nvSpPr>
        <p:spPr bwMode="auto">
          <a:xfrm flipV="1">
            <a:off x="4669746" y="2432957"/>
            <a:ext cx="1066800" cy="0"/>
          </a:xfrm>
          <a:prstGeom prst="line">
            <a:avLst/>
          </a:prstGeom>
          <a:noFill/>
          <a:ln w="381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12321124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Search results</a:t>
            </a:r>
            <a:endParaRPr lang="en-US" sz="2800" dirty="0"/>
          </a:p>
        </p:txBody>
      </p:sp>
      <p:sp>
        <p:nvSpPr>
          <p:cNvPr id="6" name="Subtitle 5"/>
          <p:cNvSpPr>
            <a:spLocks noGrp="1"/>
          </p:cNvSpPr>
          <p:nvPr>
            <p:ph idx="1"/>
          </p:nvPr>
        </p:nvSpPr>
        <p:spPr>
          <a:xfrm>
            <a:off x="152400" y="3493828"/>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Sort—by clicking the column headers, lists can be sorted in ascending or descending order</a:t>
            </a:r>
          </a:p>
          <a:p>
            <a:pPr marL="342900" indent="-342900">
              <a:buFont typeface="Arial" panose="020B0604020202020204" pitchFamily="34" charset="0"/>
              <a:buChar char="•"/>
            </a:pPr>
            <a:r>
              <a:rPr lang="en-US" sz="2400" dirty="0" smtClean="0">
                <a:solidFill>
                  <a:schemeClr val="tx1"/>
                </a:solidFill>
              </a:rPr>
              <a:t>Right-click—allows staff to easily move into other functionality or link to related workforms</a:t>
            </a:r>
          </a:p>
          <a:p>
            <a:pPr marL="342900" indent="-342900">
              <a:buFont typeface="Arial" panose="020B0604020202020204" pitchFamily="34" charset="0"/>
              <a:buChar char="•"/>
            </a:pPr>
            <a:r>
              <a:rPr lang="en-US" sz="2400" dirty="0" smtClean="0">
                <a:solidFill>
                  <a:schemeClr val="tx1"/>
                </a:solidFill>
              </a:rPr>
              <a:t>Preview—allows staff to see quick information about a title and all connected items—staff can easily move through a list of titles by using the arrow up and down keys</a:t>
            </a:r>
            <a:endParaRPr lang="en-US" sz="2400" dirty="0">
              <a:solidFill>
                <a:schemeClr val="tx1"/>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l="18750" t="42708" r="11719" b="18750"/>
          <a:stretch>
            <a:fillRect/>
          </a:stretch>
        </p:blipFill>
        <p:spPr bwMode="auto">
          <a:xfrm>
            <a:off x="1080387" y="999906"/>
            <a:ext cx="53165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199" y="1471039"/>
            <a:ext cx="3245821" cy="187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10" name="Rectangle 5"/>
          <p:cNvSpPr>
            <a:spLocks noChangeArrowheads="1"/>
          </p:cNvSpPr>
          <p:nvPr/>
        </p:nvSpPr>
        <p:spPr bwMode="auto">
          <a:xfrm>
            <a:off x="990600" y="1032554"/>
            <a:ext cx="54102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sz="4400">
              <a:solidFill>
                <a:srgbClr val="FF0000"/>
              </a:solidFill>
              <a:latin typeface="Tahoma" panose="020B0604030504040204" pitchFamily="34" charset="0"/>
            </a:endParaRPr>
          </a:p>
        </p:txBody>
      </p:sp>
      <p:sp>
        <p:nvSpPr>
          <p:cNvPr id="11" name="Rectangle 8"/>
          <p:cNvSpPr>
            <a:spLocks noChangeArrowheads="1"/>
          </p:cNvSpPr>
          <p:nvPr/>
        </p:nvSpPr>
        <p:spPr bwMode="auto">
          <a:xfrm>
            <a:off x="2743200" y="1834241"/>
            <a:ext cx="1143000" cy="230188"/>
          </a:xfrm>
          <a:prstGeom prst="rect">
            <a:avLst/>
          </a:prstGeom>
          <a:noFill/>
          <a:ln w="381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2" name="Line 7"/>
          <p:cNvSpPr>
            <a:spLocks noChangeShapeType="1"/>
          </p:cNvSpPr>
          <p:nvPr/>
        </p:nvSpPr>
        <p:spPr bwMode="auto">
          <a:xfrm>
            <a:off x="3886200" y="1948541"/>
            <a:ext cx="1965325" cy="396875"/>
          </a:xfrm>
          <a:prstGeom prst="line">
            <a:avLst/>
          </a:prstGeom>
          <a:noFill/>
          <a:ln w="38100" cap="sq">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917623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Logging On and Off of the client</a:t>
            </a:r>
            <a:endParaRPr lang="en-US" sz="2800" dirty="0"/>
          </a:p>
        </p:txBody>
      </p:sp>
      <p:sp>
        <p:nvSpPr>
          <p:cNvPr id="6" name="Subtitle 5"/>
          <p:cNvSpPr>
            <a:spLocks noGrp="1"/>
          </p:cNvSpPr>
          <p:nvPr>
            <p:ph idx="1"/>
          </p:nvPr>
        </p:nvSpPr>
        <p:spPr>
          <a:xfrm>
            <a:off x="457200" y="3918836"/>
            <a:ext cx="8229600" cy="5128336"/>
          </a:xfrm>
        </p:spPr>
        <p:txBody>
          <a:bodyPr>
            <a:noAutofit/>
          </a:bodyPr>
          <a:lstStyle/>
          <a:p>
            <a:pPr marL="342900" indent="-342900">
              <a:buFont typeface="Arial" panose="020B0604020202020204" pitchFamily="34" charset="0"/>
              <a:buChar char="•"/>
            </a:pPr>
            <a:r>
              <a:rPr lang="en-US" sz="2400" dirty="0" smtClean="0">
                <a:solidFill>
                  <a:srgbClr val="000000"/>
                </a:solidFill>
              </a:rPr>
              <a:t>Click on the Polaris icon to bring up the Polaris Log on screen</a:t>
            </a:r>
          </a:p>
          <a:p>
            <a:pPr marL="342900" indent="-342900">
              <a:buFont typeface="Arial" panose="020B0604020202020204" pitchFamily="34" charset="0"/>
              <a:buChar char="•"/>
            </a:pPr>
            <a:r>
              <a:rPr lang="en-US" sz="2400" dirty="0" smtClean="0">
                <a:solidFill>
                  <a:srgbClr val="000000"/>
                </a:solidFill>
              </a:rPr>
              <a:t>Enter your username and password, verify the domain, and click OK</a:t>
            </a:r>
          </a:p>
          <a:p>
            <a:pPr marL="342900" indent="-342900">
              <a:buFont typeface="Arial" panose="020B0604020202020204" pitchFamily="34" charset="0"/>
              <a:buChar char="•"/>
            </a:pPr>
            <a:r>
              <a:rPr lang="en-US" sz="2400" dirty="0" smtClean="0">
                <a:solidFill>
                  <a:srgbClr val="000000"/>
                </a:solidFill>
              </a:rPr>
              <a:t>Even though your user name is not case sensitive, your password is</a:t>
            </a:r>
          </a:p>
          <a:p>
            <a:endParaRPr lang="en-US" sz="2400"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86" y="1208300"/>
            <a:ext cx="8620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729" y="1640000"/>
            <a:ext cx="4945062"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978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Search results</a:t>
            </a:r>
            <a:endParaRPr lang="en-US" sz="2800" dirty="0"/>
          </a:p>
        </p:txBody>
      </p:sp>
      <p:sp>
        <p:nvSpPr>
          <p:cNvPr id="6" name="Subtitle 5"/>
          <p:cNvSpPr>
            <a:spLocks noGrp="1"/>
          </p:cNvSpPr>
          <p:nvPr>
            <p:ph idx="1"/>
          </p:nvPr>
        </p:nvSpPr>
        <p:spPr/>
        <p:txBody>
          <a:bodyPr>
            <a:noAutofit/>
          </a:bodyPr>
          <a:lstStyle/>
          <a:p>
            <a:pPr marL="342900" indent="-342900">
              <a:buFont typeface="Arial" panose="020B0604020202020204" pitchFamily="34" charset="0"/>
              <a:buChar char="•"/>
            </a:pPr>
            <a:r>
              <a:rPr lang="en-US" sz="2400" dirty="0" smtClean="0">
                <a:solidFill>
                  <a:schemeClr val="tx1"/>
                </a:solidFill>
              </a:rPr>
              <a:t>If the result set is large, only a subset of the results is initially brought back</a:t>
            </a:r>
          </a:p>
          <a:p>
            <a:pPr marL="342900" indent="-342900">
              <a:buFont typeface="Arial" panose="020B0604020202020204" pitchFamily="34" charset="0"/>
              <a:buChar char="•"/>
            </a:pPr>
            <a:r>
              <a:rPr lang="en-US" sz="2400" dirty="0" err="1" smtClean="0">
                <a:solidFill>
                  <a:schemeClr val="tx1"/>
                </a:solidFill>
              </a:rPr>
              <a:t>CTRL+Shift+A</a:t>
            </a:r>
            <a:r>
              <a:rPr lang="en-US" sz="2400" dirty="0" smtClean="0">
                <a:solidFill>
                  <a:schemeClr val="tx1"/>
                </a:solidFill>
              </a:rPr>
              <a:t> will retrieve all the records </a:t>
            </a:r>
            <a:endParaRPr lang="en-US" sz="2400" dirty="0">
              <a:solidFill>
                <a:schemeClr val="tx1"/>
              </a:solidFill>
            </a:endParaRP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8" y="1023256"/>
            <a:ext cx="48768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363" y="1442356"/>
            <a:ext cx="14144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4950" y="3648981"/>
            <a:ext cx="1458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9" name="Oval 6"/>
          <p:cNvSpPr>
            <a:spLocks noChangeArrowheads="1"/>
          </p:cNvSpPr>
          <p:nvPr/>
        </p:nvSpPr>
        <p:spPr bwMode="auto">
          <a:xfrm>
            <a:off x="3417888" y="4051065"/>
            <a:ext cx="990600" cy="417512"/>
          </a:xfrm>
          <a:prstGeom prst="ellipse">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0" name="Straight Arrow Connector 9"/>
          <p:cNvCxnSpPr>
            <a:cxnSpLocks noChangeShapeType="1"/>
          </p:cNvCxnSpPr>
          <p:nvPr/>
        </p:nvCxnSpPr>
        <p:spPr bwMode="auto">
          <a:xfrm flipV="1">
            <a:off x="4114800" y="1877777"/>
            <a:ext cx="2362200" cy="21732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Rectangle 1"/>
          <p:cNvSpPr/>
          <p:nvPr/>
        </p:nvSpPr>
        <p:spPr>
          <a:xfrm>
            <a:off x="6536793" y="2623853"/>
            <a:ext cx="1556836" cy="369332"/>
          </a:xfrm>
          <a:prstGeom prst="rect">
            <a:avLst/>
          </a:prstGeom>
        </p:spPr>
        <p:txBody>
          <a:bodyPr wrap="none">
            <a:spAutoFit/>
          </a:bodyPr>
          <a:lstStyle/>
          <a:p>
            <a:pPr algn="ctr"/>
            <a:r>
              <a:rPr lang="en-US" altLang="en-US" b="1" dirty="0">
                <a:latin typeface="Arial" panose="020B0604020202020204" pitchFamily="34" charset="0"/>
              </a:rPr>
              <a:t>Karate</a:t>
            </a:r>
            <a:r>
              <a:rPr lang="en-US" altLang="en-US" b="1" dirty="0">
                <a:solidFill>
                  <a:srgbClr val="FF0000"/>
                </a:solidFill>
                <a:latin typeface="Arial" panose="020B0604020202020204" pitchFamily="34" charset="0"/>
              </a:rPr>
              <a:t> </a:t>
            </a:r>
            <a:r>
              <a:rPr lang="en-US" altLang="en-US" b="1" dirty="0">
                <a:latin typeface="Arial" panose="020B0604020202020204" pitchFamily="34" charset="0"/>
              </a:rPr>
              <a:t>Chop</a:t>
            </a:r>
          </a:p>
        </p:txBody>
      </p:sp>
      <p:cxnSp>
        <p:nvCxnSpPr>
          <p:cNvPr id="11" name="Straight Arrow Connector 13"/>
          <p:cNvCxnSpPr>
            <a:cxnSpLocks noChangeShapeType="1"/>
          </p:cNvCxnSpPr>
          <p:nvPr/>
        </p:nvCxnSpPr>
        <p:spPr bwMode="auto">
          <a:xfrm rot="5400000">
            <a:off x="6945313" y="2225676"/>
            <a:ext cx="685800" cy="3175"/>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17"/>
          <p:cNvCxnSpPr>
            <a:cxnSpLocks noChangeShapeType="1"/>
          </p:cNvCxnSpPr>
          <p:nvPr/>
        </p:nvCxnSpPr>
        <p:spPr bwMode="auto">
          <a:xfrm rot="5400000">
            <a:off x="6957219" y="3342481"/>
            <a:ext cx="685800" cy="158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21741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Search results</a:t>
            </a:r>
            <a:endParaRPr lang="en-US" sz="2800" dirty="0"/>
          </a:p>
        </p:txBody>
      </p:sp>
      <p:sp>
        <p:nvSpPr>
          <p:cNvPr id="6" name="Subtitle 5"/>
          <p:cNvSpPr>
            <a:spLocks noGrp="1"/>
          </p:cNvSpPr>
          <p:nvPr>
            <p:ph idx="1"/>
          </p:nvPr>
        </p:nvSpPr>
        <p:spPr>
          <a:xfrm>
            <a:off x="152400" y="3138984"/>
            <a:ext cx="6810375" cy="1704676"/>
          </a:xfrm>
        </p:spPr>
        <p:txBody>
          <a:bodyPr>
            <a:noAutofit/>
          </a:bodyPr>
          <a:lstStyle/>
          <a:p>
            <a:pPr marL="342900" indent="-342900">
              <a:buFont typeface="Arial" panose="020B0604020202020204" pitchFamily="34" charset="0"/>
              <a:buChar char="•"/>
            </a:pPr>
            <a:r>
              <a:rPr lang="en-US" sz="2400" dirty="0" smtClean="0">
                <a:solidFill>
                  <a:schemeClr val="tx1"/>
                </a:solidFill>
              </a:rPr>
              <a:t>There is a default limit set in System Administration (typically 1000) for the maximum number of records retrieved in a search</a:t>
            </a:r>
          </a:p>
          <a:p>
            <a:pPr marL="342900" indent="-342900">
              <a:buFont typeface="Arial" panose="020B0604020202020204" pitchFamily="34" charset="0"/>
              <a:buChar char="•"/>
            </a:pPr>
            <a:r>
              <a:rPr lang="en-US" sz="2400" dirty="0" smtClean="0">
                <a:solidFill>
                  <a:schemeClr val="tx1"/>
                </a:solidFill>
              </a:rPr>
              <a:t>Go to the Settings tab, edit the value in Retrieval Limit and click Search</a:t>
            </a:r>
          </a:p>
          <a:p>
            <a:pPr marL="342900" indent="-342900">
              <a:buFont typeface="Arial" panose="020B0604020202020204" pitchFamily="34" charset="0"/>
              <a:buChar char="•"/>
            </a:pPr>
            <a:r>
              <a:rPr lang="en-US" sz="2400" dirty="0" smtClean="0">
                <a:solidFill>
                  <a:schemeClr val="tx1"/>
                </a:solidFill>
              </a:rPr>
              <a:t>Karate Chop (Ctrl + Shift + A) to see all the results</a:t>
            </a:r>
            <a:endParaRPr lang="en-US" sz="2400" dirty="0">
              <a:solidFill>
                <a:schemeClr val="tx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62738"/>
            <a:ext cx="53340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5325" y="1262738"/>
            <a:ext cx="1352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302676"/>
            <a:ext cx="15843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6588" y="5072738"/>
            <a:ext cx="1631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10" name="Rectangle 11"/>
          <p:cNvSpPr>
            <a:spLocks noChangeArrowheads="1"/>
          </p:cNvSpPr>
          <p:nvPr/>
        </p:nvSpPr>
        <p:spPr bwMode="auto">
          <a:xfrm>
            <a:off x="2667000" y="1509247"/>
            <a:ext cx="1219200" cy="457200"/>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11" name="Rectangle 11"/>
          <p:cNvSpPr>
            <a:spLocks noChangeArrowheads="1"/>
          </p:cNvSpPr>
          <p:nvPr/>
        </p:nvSpPr>
        <p:spPr bwMode="auto">
          <a:xfrm>
            <a:off x="838200" y="1202859"/>
            <a:ext cx="609600" cy="306388"/>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cxnSp>
        <p:nvCxnSpPr>
          <p:cNvPr id="12" name="Straight Arrow Connector 19"/>
          <p:cNvCxnSpPr>
            <a:cxnSpLocks noChangeShapeType="1"/>
          </p:cNvCxnSpPr>
          <p:nvPr/>
        </p:nvCxnSpPr>
        <p:spPr bwMode="auto">
          <a:xfrm>
            <a:off x="3886200" y="1737847"/>
            <a:ext cx="3076575"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 name="Straight Arrow Connector 19"/>
          <p:cNvCxnSpPr>
            <a:cxnSpLocks noChangeShapeType="1"/>
          </p:cNvCxnSpPr>
          <p:nvPr/>
        </p:nvCxnSpPr>
        <p:spPr bwMode="auto">
          <a:xfrm>
            <a:off x="7789863" y="3928597"/>
            <a:ext cx="0" cy="112553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 name="Straight Arrow Connector 19"/>
          <p:cNvCxnSpPr>
            <a:cxnSpLocks noChangeShapeType="1"/>
          </p:cNvCxnSpPr>
          <p:nvPr/>
        </p:nvCxnSpPr>
        <p:spPr bwMode="auto">
          <a:xfrm>
            <a:off x="7737929" y="2160809"/>
            <a:ext cx="0" cy="1125538"/>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565884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409700" y="506413"/>
            <a:ext cx="7393106" cy="860425"/>
          </a:xfrm>
        </p:spPr>
        <p:txBody>
          <a:bodyPr>
            <a:normAutofit/>
          </a:bodyPr>
          <a:lstStyle/>
          <a:p>
            <a:r>
              <a:rPr lang="en-US" sz="3200" dirty="0" smtClean="0"/>
              <a:t>Workforms</a:t>
            </a:r>
            <a:endParaRPr lang="en-US" sz="3200" dirty="0"/>
          </a:p>
        </p:txBody>
      </p:sp>
      <p:sp>
        <p:nvSpPr>
          <p:cNvPr id="3" name="Content Placeholder 2"/>
          <p:cNvSpPr>
            <a:spLocks noGrp="1"/>
          </p:cNvSpPr>
          <p:nvPr>
            <p:ph sz="quarter" idx="14"/>
          </p:nvPr>
        </p:nvSpPr>
        <p:spPr/>
        <p:txBody>
          <a:bodyPr>
            <a:noAutofit/>
          </a:bodyPr>
          <a:lstStyle/>
          <a:p>
            <a:r>
              <a:rPr lang="en-US" sz="2800" dirty="0" smtClean="0">
                <a:solidFill>
                  <a:srgbClr val="000000"/>
                </a:solidFill>
              </a:rPr>
              <a:t>Workform Layout</a:t>
            </a:r>
          </a:p>
          <a:p>
            <a:r>
              <a:rPr lang="en-US" dirty="0" smtClean="0">
                <a:solidFill>
                  <a:srgbClr val="000000"/>
                </a:solidFill>
              </a:rPr>
              <a:t>Property Sheets</a:t>
            </a:r>
            <a:endParaRPr lang="en-US" sz="2800" dirty="0">
              <a:solidFill>
                <a:srgbClr val="000000"/>
              </a:solidFill>
            </a:endParaRPr>
          </a:p>
        </p:txBody>
      </p:sp>
    </p:spTree>
    <p:extLst>
      <p:ext uri="{BB962C8B-B14F-4D97-AF65-F5344CB8AC3E}">
        <p14:creationId xmlns:p14="http://schemas.microsoft.com/office/powerpoint/2010/main" val="1709480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sz="2800" dirty="0" smtClean="0"/>
              <a:t>Workform layout</a:t>
            </a:r>
            <a:endParaRPr lang="en-US" sz="2800" dirty="0"/>
          </a:p>
        </p:txBody>
      </p:sp>
      <p:sp>
        <p:nvSpPr>
          <p:cNvPr id="6" name="Subtitle 5"/>
          <p:cNvSpPr>
            <a:spLocks noGrp="1"/>
          </p:cNvSpPr>
          <p:nvPr>
            <p:ph idx="1"/>
          </p:nvPr>
        </p:nvSpPr>
        <p:spPr>
          <a:xfrm>
            <a:off x="152400" y="5363573"/>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There are many different types of workforms in Polaris</a:t>
            </a:r>
          </a:p>
          <a:p>
            <a:pPr marL="342900" indent="-342900">
              <a:buFont typeface="Arial" panose="020B0604020202020204" pitchFamily="34" charset="0"/>
              <a:buChar char="•"/>
            </a:pPr>
            <a:r>
              <a:rPr lang="en-US" sz="2400" dirty="0" smtClean="0">
                <a:solidFill>
                  <a:schemeClr val="tx1"/>
                </a:solidFill>
              </a:rPr>
              <a:t>Each </a:t>
            </a:r>
            <a:r>
              <a:rPr lang="en-US" sz="2400" dirty="0" err="1" smtClean="0">
                <a:solidFill>
                  <a:schemeClr val="tx1"/>
                </a:solidFill>
              </a:rPr>
              <a:t>workform</a:t>
            </a:r>
            <a:r>
              <a:rPr lang="en-US" sz="2400" dirty="0" smtClean="0">
                <a:solidFill>
                  <a:schemeClr val="tx1"/>
                </a:solidFill>
              </a:rPr>
              <a:t> is color coded by subsystem</a:t>
            </a:r>
            <a:endParaRPr lang="en-US" sz="24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r="50388" b="34247"/>
          <a:stretch>
            <a:fillRect/>
          </a:stretch>
        </p:blipFill>
        <p:spPr bwMode="auto">
          <a:xfrm>
            <a:off x="457200" y="218268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r="54610" b="34471"/>
          <a:stretch>
            <a:fillRect/>
          </a:stretch>
        </p:blipFill>
        <p:spPr bwMode="auto">
          <a:xfrm>
            <a:off x="1457325" y="1582605"/>
            <a:ext cx="29622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r="59833" b="42081"/>
          <a:stretch>
            <a:fillRect/>
          </a:stretch>
        </p:blipFill>
        <p:spPr bwMode="auto">
          <a:xfrm>
            <a:off x="2457450" y="1134930"/>
            <a:ext cx="325755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rcRect r="57047" b="37865"/>
          <a:stretch>
            <a:fillRect/>
          </a:stretch>
        </p:blipFill>
        <p:spPr bwMode="auto">
          <a:xfrm>
            <a:off x="4048125" y="1479111"/>
            <a:ext cx="319087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7">
            <a:extLst>
              <a:ext uri="{28A0092B-C50C-407E-A947-70E740481C1C}">
                <a14:useLocalDpi xmlns:a14="http://schemas.microsoft.com/office/drawing/2010/main" val="0"/>
              </a:ext>
            </a:extLst>
          </a:blip>
          <a:srcRect r="54066" b="41818"/>
          <a:stretch>
            <a:fillRect/>
          </a:stretch>
        </p:blipFill>
        <p:spPr bwMode="auto">
          <a:xfrm>
            <a:off x="5486400" y="2006468"/>
            <a:ext cx="3048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529" y="1802985"/>
            <a:ext cx="1415772" cy="369332"/>
          </a:xfrm>
          <a:prstGeom prst="rect">
            <a:avLst/>
          </a:prstGeom>
        </p:spPr>
        <p:txBody>
          <a:bodyPr wrap="none">
            <a:spAutoFit/>
          </a:bodyPr>
          <a:lstStyle/>
          <a:p>
            <a:r>
              <a:rPr lang="en-US" altLang="en-US" dirty="0"/>
              <a:t>Acquisitions</a:t>
            </a:r>
          </a:p>
        </p:txBody>
      </p:sp>
      <p:sp>
        <p:nvSpPr>
          <p:cNvPr id="3" name="Rectangle 2"/>
          <p:cNvSpPr/>
          <p:nvPr/>
        </p:nvSpPr>
        <p:spPr>
          <a:xfrm>
            <a:off x="1445798" y="1229552"/>
            <a:ext cx="889987" cy="369332"/>
          </a:xfrm>
          <a:prstGeom prst="rect">
            <a:avLst/>
          </a:prstGeom>
        </p:spPr>
        <p:txBody>
          <a:bodyPr wrap="none">
            <a:spAutoFit/>
          </a:bodyPr>
          <a:lstStyle/>
          <a:p>
            <a:r>
              <a:rPr lang="en-US" altLang="en-US" dirty="0"/>
              <a:t>Serials</a:t>
            </a:r>
          </a:p>
        </p:txBody>
      </p:sp>
      <p:sp>
        <p:nvSpPr>
          <p:cNvPr id="11" name="Rectangle 10"/>
          <p:cNvSpPr/>
          <p:nvPr/>
        </p:nvSpPr>
        <p:spPr>
          <a:xfrm>
            <a:off x="2440396" y="795596"/>
            <a:ext cx="1287532" cy="369332"/>
          </a:xfrm>
          <a:prstGeom prst="rect">
            <a:avLst/>
          </a:prstGeom>
        </p:spPr>
        <p:txBody>
          <a:bodyPr wrap="none">
            <a:spAutoFit/>
          </a:bodyPr>
          <a:lstStyle/>
          <a:p>
            <a:r>
              <a:rPr lang="en-US" altLang="en-US" dirty="0"/>
              <a:t>Cataloging</a:t>
            </a:r>
            <a:endParaRPr lang="en-US" dirty="0"/>
          </a:p>
        </p:txBody>
      </p:sp>
      <p:sp>
        <p:nvSpPr>
          <p:cNvPr id="12" name="Rectangle 11"/>
          <p:cNvSpPr/>
          <p:nvPr/>
        </p:nvSpPr>
        <p:spPr>
          <a:xfrm>
            <a:off x="5773111" y="1167559"/>
            <a:ext cx="1813317" cy="369332"/>
          </a:xfrm>
          <a:prstGeom prst="rect">
            <a:avLst/>
          </a:prstGeom>
        </p:spPr>
        <p:txBody>
          <a:bodyPr wrap="none">
            <a:spAutoFit/>
          </a:bodyPr>
          <a:lstStyle/>
          <a:p>
            <a:r>
              <a:rPr lang="en-US" altLang="en-US" dirty="0"/>
              <a:t>Patron Services</a:t>
            </a:r>
          </a:p>
        </p:txBody>
      </p:sp>
      <p:sp>
        <p:nvSpPr>
          <p:cNvPr id="13" name="Rectangle 12"/>
          <p:cNvSpPr/>
          <p:nvPr/>
        </p:nvSpPr>
        <p:spPr>
          <a:xfrm>
            <a:off x="7235784" y="1678999"/>
            <a:ext cx="1274708" cy="369332"/>
          </a:xfrm>
          <a:prstGeom prst="rect">
            <a:avLst/>
          </a:prstGeom>
        </p:spPr>
        <p:txBody>
          <a:bodyPr wrap="none">
            <a:spAutoFit/>
          </a:bodyPr>
          <a:lstStyle/>
          <a:p>
            <a:r>
              <a:rPr lang="en-US" altLang="en-US" dirty="0"/>
              <a:t>Circulation</a:t>
            </a:r>
          </a:p>
        </p:txBody>
      </p:sp>
    </p:spTree>
    <p:extLst>
      <p:ext uri="{BB962C8B-B14F-4D97-AF65-F5344CB8AC3E}">
        <p14:creationId xmlns:p14="http://schemas.microsoft.com/office/powerpoint/2010/main" val="2227998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Workform layout</a:t>
            </a:r>
            <a:endParaRPr lang="en-US" sz="2800" dirty="0"/>
          </a:p>
        </p:txBody>
      </p:sp>
      <p:sp>
        <p:nvSpPr>
          <p:cNvPr id="6" name="Subtitle 5"/>
          <p:cNvSpPr>
            <a:spLocks noGrp="1"/>
          </p:cNvSpPr>
          <p:nvPr>
            <p:ph idx="1"/>
          </p:nvPr>
        </p:nvSpPr>
        <p:spPr>
          <a:xfrm>
            <a:off x="152400" y="3875960"/>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Menu bar—access functions of the entire workform via drop-down menus</a:t>
            </a:r>
          </a:p>
          <a:p>
            <a:pPr marL="342900" indent="-342900">
              <a:buFont typeface="Arial" panose="020B0604020202020204" pitchFamily="34" charset="0"/>
              <a:buChar char="•"/>
            </a:pPr>
            <a:r>
              <a:rPr lang="en-US" sz="2400" dirty="0" smtClean="0">
                <a:solidFill>
                  <a:schemeClr val="tx1"/>
                </a:solidFill>
              </a:rPr>
              <a:t>Toolbar—access functions of the entire workform via icons</a:t>
            </a:r>
          </a:p>
          <a:p>
            <a:pPr marL="342900" indent="-342900">
              <a:buFont typeface="Arial" panose="020B0604020202020204" pitchFamily="34" charset="0"/>
              <a:buChar char="•"/>
            </a:pPr>
            <a:r>
              <a:rPr lang="en-US" sz="2400" dirty="0" smtClean="0">
                <a:solidFill>
                  <a:schemeClr val="tx1"/>
                </a:solidFill>
              </a:rPr>
              <a:t>Views—different pages of the workform</a:t>
            </a:r>
          </a:p>
          <a:p>
            <a:pPr marL="342900" indent="-342900">
              <a:buFont typeface="Arial" panose="020B0604020202020204" pitchFamily="34" charset="0"/>
              <a:buChar char="•"/>
            </a:pPr>
            <a:r>
              <a:rPr lang="en-US" sz="2400" dirty="0" smtClean="0">
                <a:solidFill>
                  <a:schemeClr val="tx1"/>
                </a:solidFill>
              </a:rPr>
              <a:t>Line item toolbar—controls functions of the workform below itself</a:t>
            </a:r>
            <a:endParaRPr lang="en-US" sz="2400" dirty="0">
              <a:solidFill>
                <a:schemeClr val="tx1"/>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r="-79"/>
          <a:stretch>
            <a:fillRect/>
          </a:stretch>
        </p:blipFill>
        <p:spPr bwMode="auto">
          <a:xfrm>
            <a:off x="2934345" y="932055"/>
            <a:ext cx="381317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cxnSp>
        <p:nvCxnSpPr>
          <p:cNvPr id="5" name="Straight Arrow Connector 4"/>
          <p:cNvCxnSpPr/>
          <p:nvPr/>
        </p:nvCxnSpPr>
        <p:spPr>
          <a:xfrm flipV="1">
            <a:off x="2208856" y="1167079"/>
            <a:ext cx="725487" cy="1349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08856" y="1415699"/>
            <a:ext cx="725487"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85043" y="2624095"/>
            <a:ext cx="749300" cy="3238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85043" y="2920649"/>
            <a:ext cx="7493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85043" y="2907001"/>
            <a:ext cx="749300" cy="2762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298850" y="2141241"/>
            <a:ext cx="976312" cy="7080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005501" y="1802988"/>
            <a:ext cx="1890261" cy="369332"/>
          </a:xfrm>
          <a:prstGeom prst="rect">
            <a:avLst/>
          </a:prstGeom>
        </p:spPr>
        <p:txBody>
          <a:bodyPr wrap="none">
            <a:spAutoFit/>
          </a:bodyPr>
          <a:lstStyle/>
          <a:p>
            <a:r>
              <a:rPr lang="en-US" altLang="en-US" dirty="0">
                <a:latin typeface="Arial" panose="020B0604020202020204" pitchFamily="34" charset="0"/>
              </a:rPr>
              <a:t>Line item toolbar</a:t>
            </a:r>
          </a:p>
        </p:txBody>
      </p:sp>
      <p:sp>
        <p:nvSpPr>
          <p:cNvPr id="13" name="Rectangle 12"/>
          <p:cNvSpPr/>
          <p:nvPr/>
        </p:nvSpPr>
        <p:spPr>
          <a:xfrm>
            <a:off x="1094168" y="997073"/>
            <a:ext cx="1159292" cy="369332"/>
          </a:xfrm>
          <a:prstGeom prst="rect">
            <a:avLst/>
          </a:prstGeom>
        </p:spPr>
        <p:txBody>
          <a:bodyPr wrap="none">
            <a:spAutoFit/>
          </a:bodyPr>
          <a:lstStyle/>
          <a:p>
            <a:r>
              <a:rPr lang="en-US" altLang="en-US" dirty="0">
                <a:latin typeface="Arial" panose="020B0604020202020204" pitchFamily="34" charset="0"/>
              </a:rPr>
              <a:t>Menu bar</a:t>
            </a:r>
          </a:p>
        </p:txBody>
      </p:sp>
      <p:sp>
        <p:nvSpPr>
          <p:cNvPr id="14" name="Rectangle 13"/>
          <p:cNvSpPr/>
          <p:nvPr/>
        </p:nvSpPr>
        <p:spPr>
          <a:xfrm>
            <a:off x="1311631" y="1725499"/>
            <a:ext cx="941348" cy="369332"/>
          </a:xfrm>
          <a:prstGeom prst="rect">
            <a:avLst/>
          </a:prstGeom>
        </p:spPr>
        <p:txBody>
          <a:bodyPr wrap="none">
            <a:spAutoFit/>
          </a:bodyPr>
          <a:lstStyle/>
          <a:p>
            <a:r>
              <a:rPr lang="en-US" altLang="en-US" dirty="0">
                <a:latin typeface="Arial" panose="020B0604020202020204" pitchFamily="34" charset="0"/>
              </a:rPr>
              <a:t>Toolbar</a:t>
            </a:r>
          </a:p>
        </p:txBody>
      </p:sp>
      <p:sp>
        <p:nvSpPr>
          <p:cNvPr id="15" name="Rectangle 14"/>
          <p:cNvSpPr/>
          <p:nvPr/>
        </p:nvSpPr>
        <p:spPr>
          <a:xfrm>
            <a:off x="1415277" y="2701897"/>
            <a:ext cx="796052" cy="369332"/>
          </a:xfrm>
          <a:prstGeom prst="rect">
            <a:avLst/>
          </a:prstGeom>
        </p:spPr>
        <p:txBody>
          <a:bodyPr wrap="none">
            <a:spAutoFit/>
          </a:bodyPr>
          <a:lstStyle/>
          <a:p>
            <a:r>
              <a:rPr lang="en-US" altLang="en-US" dirty="0">
                <a:latin typeface="Arial" panose="020B0604020202020204" pitchFamily="34" charset="0"/>
              </a:rPr>
              <a:t>Views</a:t>
            </a:r>
          </a:p>
        </p:txBody>
      </p:sp>
    </p:spTree>
    <p:extLst>
      <p:ext uri="{BB962C8B-B14F-4D97-AF65-F5344CB8AC3E}">
        <p14:creationId xmlns:p14="http://schemas.microsoft.com/office/powerpoint/2010/main" val="2967407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16110"/>
            <a:ext cx="56007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lstStyle/>
          <a:p>
            <a:r>
              <a:rPr lang="en-US" sz="2800" dirty="0" smtClean="0"/>
              <a:t>Property sheets</a:t>
            </a:r>
            <a:endParaRPr lang="en-US" sz="2800" dirty="0"/>
          </a:p>
        </p:txBody>
      </p:sp>
      <p:sp>
        <p:nvSpPr>
          <p:cNvPr id="6" name="Subtitle 5"/>
          <p:cNvSpPr>
            <a:spLocks noGrp="1"/>
          </p:cNvSpPr>
          <p:nvPr>
            <p:ph idx="1"/>
          </p:nvPr>
        </p:nvSpPr>
        <p:spPr>
          <a:xfrm>
            <a:off x="152400" y="4230804"/>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From most workforms you can go to File/Properties, use F8 or click the Properties icon to retrieve the corresponding property sheet</a:t>
            </a:r>
          </a:p>
          <a:p>
            <a:pPr marL="342900" indent="-342900">
              <a:buFont typeface="Arial" panose="020B0604020202020204" pitchFamily="34" charset="0"/>
              <a:buChar char="•"/>
            </a:pPr>
            <a:r>
              <a:rPr lang="en-US" sz="2400" dirty="0" smtClean="0">
                <a:solidFill>
                  <a:schemeClr val="tx1"/>
                </a:solidFill>
              </a:rPr>
              <a:t>Property sheets contain useful information about records in the database</a:t>
            </a:r>
            <a:endParaRPr lang="en-US" sz="2400" dirty="0">
              <a:solidFill>
                <a:schemeClr val="tx1"/>
              </a:solidFill>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374184"/>
            <a:ext cx="196215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1602784"/>
            <a:ext cx="1966913" cy="2462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11"/>
          <p:cNvSpPr>
            <a:spLocks noChangeArrowheads="1"/>
          </p:cNvSpPr>
          <p:nvPr/>
        </p:nvSpPr>
        <p:spPr bwMode="auto">
          <a:xfrm>
            <a:off x="4587498" y="1225657"/>
            <a:ext cx="381000" cy="304800"/>
          </a:xfrm>
          <a:prstGeom prst="rect">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5629449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409700" y="506413"/>
            <a:ext cx="7379458" cy="860425"/>
          </a:xfrm>
        </p:spPr>
        <p:txBody>
          <a:bodyPr>
            <a:normAutofit/>
          </a:bodyPr>
          <a:lstStyle/>
          <a:p>
            <a:r>
              <a:rPr lang="en-US" sz="3200" dirty="0" smtClean="0"/>
              <a:t>Record Sets</a:t>
            </a:r>
            <a:endParaRPr lang="en-US" sz="3200" dirty="0"/>
          </a:p>
        </p:txBody>
      </p:sp>
      <p:sp>
        <p:nvSpPr>
          <p:cNvPr id="3" name="Content Placeholder 2"/>
          <p:cNvSpPr>
            <a:spLocks noGrp="1"/>
          </p:cNvSpPr>
          <p:nvPr>
            <p:ph sz="quarter" idx="14"/>
          </p:nvPr>
        </p:nvSpPr>
        <p:spPr/>
        <p:txBody>
          <a:bodyPr>
            <a:noAutofit/>
          </a:bodyPr>
          <a:lstStyle/>
          <a:p>
            <a:r>
              <a:rPr lang="en-US" sz="2800" dirty="0" smtClean="0">
                <a:solidFill>
                  <a:srgbClr val="000000"/>
                </a:solidFill>
              </a:rPr>
              <a:t>Purpose and types of record sets</a:t>
            </a:r>
          </a:p>
          <a:p>
            <a:r>
              <a:rPr lang="en-US" dirty="0" smtClean="0">
                <a:solidFill>
                  <a:srgbClr val="000000"/>
                </a:solidFill>
              </a:rPr>
              <a:t>Creating record sets</a:t>
            </a:r>
            <a:endParaRPr lang="en-US" sz="2800" dirty="0">
              <a:solidFill>
                <a:srgbClr val="000000"/>
              </a:solidFill>
            </a:endParaRPr>
          </a:p>
        </p:txBody>
      </p:sp>
    </p:spTree>
    <p:extLst>
      <p:ext uri="{BB962C8B-B14F-4D97-AF65-F5344CB8AC3E}">
        <p14:creationId xmlns:p14="http://schemas.microsoft.com/office/powerpoint/2010/main" val="2858249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Purpose and types of record sets</a:t>
            </a:r>
            <a:endParaRPr lang="en-US" sz="2800" dirty="0"/>
          </a:p>
        </p:txBody>
      </p:sp>
      <p:sp>
        <p:nvSpPr>
          <p:cNvPr id="6" name="Subtitle 5"/>
          <p:cNvSpPr>
            <a:spLocks noGrp="1"/>
          </p:cNvSpPr>
          <p:nvPr>
            <p:ph idx="1"/>
          </p:nvPr>
        </p:nvSpPr>
        <p:spPr>
          <a:xfrm>
            <a:off x="152400" y="3548410"/>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Subsets/virtual groupings of Bibliographic, Item, Authority or Patron records</a:t>
            </a:r>
          </a:p>
          <a:p>
            <a:pPr marL="342900" indent="-342900">
              <a:buFont typeface="Arial" panose="020B0604020202020204" pitchFamily="34" charset="0"/>
              <a:buChar char="•"/>
            </a:pPr>
            <a:r>
              <a:rPr lang="en-US" sz="2400" dirty="0" smtClean="0">
                <a:solidFill>
                  <a:schemeClr val="tx1"/>
                </a:solidFill>
              </a:rPr>
              <a:t>Records are grouped together for specific functions within Polaris—a listing of records or for bulk change purposes</a:t>
            </a:r>
          </a:p>
          <a:p>
            <a:pPr marL="342900" indent="-342900">
              <a:buFont typeface="Arial" panose="020B0604020202020204" pitchFamily="34" charset="0"/>
              <a:buChar char="•"/>
            </a:pPr>
            <a:r>
              <a:rPr lang="en-US" sz="2400" dirty="0" smtClean="0">
                <a:solidFill>
                  <a:schemeClr val="tx1"/>
                </a:solidFill>
              </a:rPr>
              <a:t>Additional information regarding record sets will be communicated during Cataloging and Patron Services/Circulation training</a:t>
            </a:r>
            <a:endParaRPr lang="en-US" sz="24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3093" y="856275"/>
            <a:ext cx="725488"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468" y="856275"/>
            <a:ext cx="8604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9281" y="856275"/>
            <a:ext cx="12684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4768" y="883263"/>
            <a:ext cx="16097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527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Creating Record Sets</a:t>
            </a:r>
            <a:endParaRPr lang="en-US" sz="2800" dirty="0"/>
          </a:p>
        </p:txBody>
      </p:sp>
      <p:sp>
        <p:nvSpPr>
          <p:cNvPr id="6" name="Subtitle 5"/>
          <p:cNvSpPr>
            <a:spLocks noGrp="1"/>
          </p:cNvSpPr>
          <p:nvPr>
            <p:ph idx="1"/>
          </p:nvPr>
        </p:nvSpPr>
        <p:spPr/>
        <p:txBody>
          <a:bodyPr>
            <a:noAutofit/>
          </a:bodyPr>
          <a:lstStyle/>
          <a:p>
            <a:pPr marL="342900" indent="-342900">
              <a:buFont typeface="Arial" panose="020B0604020202020204" pitchFamily="34" charset="0"/>
              <a:buChar char="•"/>
            </a:pPr>
            <a:r>
              <a:rPr lang="en-US" sz="2400" dirty="0" smtClean="0">
                <a:solidFill>
                  <a:schemeClr val="tx1"/>
                </a:solidFill>
              </a:rPr>
              <a:t>There are many ways to create record sets</a:t>
            </a:r>
          </a:p>
          <a:p>
            <a:pPr marL="342900" indent="-342900">
              <a:buFont typeface="Arial" panose="020B0604020202020204" pitchFamily="34" charset="0"/>
              <a:buChar char="•"/>
            </a:pPr>
            <a:r>
              <a:rPr lang="en-US" sz="2400" dirty="0" smtClean="0">
                <a:solidFill>
                  <a:schemeClr val="tx1"/>
                </a:solidFill>
              </a:rPr>
              <a:t>For example, using the settings tab in the Find Tool to create a </a:t>
            </a:r>
            <a:r>
              <a:rPr lang="en-US" sz="2400" dirty="0">
                <a:solidFill>
                  <a:schemeClr val="tx1"/>
                </a:solidFill>
              </a:rPr>
              <a:t>r</a:t>
            </a:r>
            <a:r>
              <a:rPr lang="en-US" sz="2400" dirty="0" smtClean="0">
                <a:solidFill>
                  <a:schemeClr val="tx1"/>
                </a:solidFill>
              </a:rPr>
              <a:t>ecord set directly from a results list</a:t>
            </a:r>
            <a:endParaRPr lang="en-US" sz="2400" dirty="0">
              <a:solidFill>
                <a:schemeClr val="tx1"/>
              </a:solidFill>
            </a:endParaRPr>
          </a:p>
        </p:txBody>
      </p:sp>
      <p:pic>
        <p:nvPicPr>
          <p:cNvPr id="4" name="Picture 10"/>
          <p:cNvPicPr>
            <a:picLocks noChangeAspect="1" noChangeArrowheads="1"/>
          </p:cNvPicPr>
          <p:nvPr/>
        </p:nvPicPr>
        <p:blipFill>
          <a:blip r:embed="rId3">
            <a:extLst>
              <a:ext uri="{28A0092B-C50C-407E-A947-70E740481C1C}">
                <a14:useLocalDpi xmlns:a14="http://schemas.microsoft.com/office/drawing/2010/main" val="0"/>
              </a:ext>
            </a:extLst>
          </a:blip>
          <a:srcRect b="16550"/>
          <a:stretch>
            <a:fillRect/>
          </a:stretch>
        </p:blipFill>
        <p:spPr bwMode="auto">
          <a:xfrm>
            <a:off x="1073258" y="1118461"/>
            <a:ext cx="48625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683" y="2293211"/>
            <a:ext cx="4048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pic>
      <p:sp>
        <p:nvSpPr>
          <p:cNvPr id="8" name="Rectangle 7"/>
          <p:cNvSpPr/>
          <p:nvPr/>
        </p:nvSpPr>
        <p:spPr>
          <a:xfrm>
            <a:off x="1397107" y="1309713"/>
            <a:ext cx="552450" cy="2603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1174857" y="1570063"/>
            <a:ext cx="1905000"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32206910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Creating record sets</a:t>
            </a:r>
            <a:endParaRPr lang="en-US" sz="2800" dirty="0"/>
          </a:p>
        </p:txBody>
      </p:sp>
      <p:sp>
        <p:nvSpPr>
          <p:cNvPr id="6" name="Subtitle 5"/>
          <p:cNvSpPr>
            <a:spLocks noGrp="1"/>
          </p:cNvSpPr>
          <p:nvPr>
            <p:ph idx="1"/>
          </p:nvPr>
        </p:nvSpPr>
        <p:spPr>
          <a:xfrm>
            <a:off x="152400" y="4339988"/>
            <a:ext cx="8991600" cy="1704676"/>
          </a:xfrm>
        </p:spPr>
        <p:txBody>
          <a:bodyPr>
            <a:noAutofit/>
          </a:bodyPr>
          <a:lstStyle/>
          <a:p>
            <a:pPr marL="342900" indent="-342900">
              <a:buFont typeface="Arial" panose="020B0604020202020204" pitchFamily="34" charset="0"/>
              <a:buChar char="•"/>
            </a:pPr>
            <a:r>
              <a:rPr lang="en-US" sz="2400" dirty="0" smtClean="0">
                <a:solidFill>
                  <a:schemeClr val="tx1"/>
                </a:solidFill>
              </a:rPr>
              <a:t>Another option is available from the right-click functionality of the results list</a:t>
            </a:r>
          </a:p>
          <a:p>
            <a:pPr marL="342900" indent="-342900">
              <a:buFont typeface="Arial" panose="020B0604020202020204" pitchFamily="34" charset="0"/>
              <a:buChar char="•"/>
            </a:pPr>
            <a:r>
              <a:rPr lang="en-US" sz="2400" dirty="0" smtClean="0">
                <a:solidFill>
                  <a:schemeClr val="tx1"/>
                </a:solidFill>
              </a:rPr>
              <a:t>Selected records may be put in a new or an existing record set</a:t>
            </a:r>
          </a:p>
          <a:p>
            <a:pPr marL="342900" indent="-342900">
              <a:buFont typeface="Arial" panose="020B0604020202020204" pitchFamily="34" charset="0"/>
              <a:buChar char="•"/>
            </a:pPr>
            <a:r>
              <a:rPr lang="en-US" sz="2400" dirty="0" smtClean="0">
                <a:solidFill>
                  <a:schemeClr val="tx1"/>
                </a:solidFill>
              </a:rPr>
              <a:t>Multiple records may be selected for inclusion</a:t>
            </a:r>
            <a:endParaRPr lang="en-US" sz="2400" dirty="0">
              <a:solidFill>
                <a:schemeClr val="tx1"/>
              </a:solidFill>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l="18750" t="42708" r="11719" b="18750"/>
          <a:stretch>
            <a:fillRect/>
          </a:stretch>
        </p:blipFill>
        <p:spPr bwMode="auto">
          <a:xfrm>
            <a:off x="1390973" y="1025473"/>
            <a:ext cx="6477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24573" y="2371673"/>
            <a:ext cx="1371600" cy="304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591390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Logging On and Off of the client</a:t>
            </a:r>
            <a:endParaRPr lang="en-US" sz="2800" dirty="0"/>
          </a:p>
        </p:txBody>
      </p:sp>
      <p:sp>
        <p:nvSpPr>
          <p:cNvPr id="6" name="Subtitle 5"/>
          <p:cNvSpPr>
            <a:spLocks noGrp="1"/>
          </p:cNvSpPr>
          <p:nvPr>
            <p:ph idx="1"/>
          </p:nvPr>
        </p:nvSpPr>
        <p:spPr/>
        <p:txBody>
          <a:bodyPr>
            <a:noAutofit/>
          </a:bodyPr>
          <a:lstStyle/>
          <a:p>
            <a:pPr marL="342900" indent="-342900">
              <a:buFont typeface="Arial" panose="020B0604020202020204" pitchFamily="34" charset="0"/>
              <a:buChar char="•"/>
            </a:pPr>
            <a:r>
              <a:rPr lang="en-US" sz="2400" dirty="0" smtClean="0">
                <a:solidFill>
                  <a:schemeClr val="tx1"/>
                </a:solidFill>
              </a:rPr>
              <a:t>You may be logged directly into the branch you always work at and never see this window</a:t>
            </a:r>
          </a:p>
          <a:p>
            <a:pPr marL="342900" indent="-342900">
              <a:buFont typeface="Arial" panose="020B0604020202020204" pitchFamily="34" charset="0"/>
              <a:buChar char="•"/>
            </a:pPr>
            <a:r>
              <a:rPr lang="en-US" sz="2400" dirty="0" smtClean="0">
                <a:solidFill>
                  <a:schemeClr val="tx1"/>
                </a:solidFill>
              </a:rPr>
              <a:t>However, if your library has multiple branches you may be asked to select which branch you would like to log into</a:t>
            </a:r>
            <a:endParaRPr lang="en-US" sz="2400" dirty="0">
              <a:solidFill>
                <a:schemeClr val="tx1"/>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911" y="3449471"/>
            <a:ext cx="54864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546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Logging On and Off of the client</a:t>
            </a:r>
            <a:endParaRPr lang="en-US" sz="2800" dirty="0"/>
          </a:p>
        </p:txBody>
      </p:sp>
      <p:sp>
        <p:nvSpPr>
          <p:cNvPr id="6" name="Subtitle 5"/>
          <p:cNvSpPr>
            <a:spLocks noGrp="1"/>
          </p:cNvSpPr>
          <p:nvPr>
            <p:ph idx="1"/>
          </p:nvPr>
        </p:nvSpPr>
        <p:spPr>
          <a:xfrm>
            <a:off x="457200" y="4219095"/>
            <a:ext cx="8229600" cy="5128336"/>
          </a:xfrm>
        </p:spPr>
        <p:txBody>
          <a:bodyPr>
            <a:noAutofit/>
          </a:bodyPr>
          <a:lstStyle/>
          <a:p>
            <a:pPr marL="342900" indent="-342900">
              <a:buFont typeface="Arial" panose="020B0604020202020204" pitchFamily="34" charset="0"/>
              <a:buChar char="•"/>
            </a:pPr>
            <a:r>
              <a:rPr lang="en-US" sz="2400" dirty="0" smtClean="0">
                <a:solidFill>
                  <a:schemeClr val="tx1"/>
                </a:solidFill>
              </a:rPr>
              <a:t>You can log off of Polaris by either going to File/Log off, by using the keystroke </a:t>
            </a:r>
            <a:r>
              <a:rPr lang="en-US" sz="2400" dirty="0" err="1" smtClean="0">
                <a:solidFill>
                  <a:schemeClr val="tx1"/>
                </a:solidFill>
              </a:rPr>
              <a:t>Ctrl+L</a:t>
            </a:r>
            <a:r>
              <a:rPr lang="en-US" sz="2400" dirty="0" smtClean="0">
                <a:solidFill>
                  <a:schemeClr val="tx1"/>
                </a:solidFill>
              </a:rPr>
              <a:t> or by clicking the ‘X’ in the upper right corner of the Polaris shortcut bar</a:t>
            </a:r>
          </a:p>
          <a:p>
            <a:pPr marL="342900" indent="-342900">
              <a:buFont typeface="Arial" panose="020B0604020202020204" pitchFamily="34" charset="0"/>
              <a:buChar char="•"/>
            </a:pPr>
            <a:r>
              <a:rPr lang="en-US" sz="2400" dirty="0" smtClean="0">
                <a:solidFill>
                  <a:schemeClr val="tx1"/>
                </a:solidFill>
              </a:rPr>
              <a:t>If you are using a Terminal Server environment, make sure you log out correctly from the Start menu</a:t>
            </a:r>
            <a:endParaRPr lang="en-US" sz="2400" dirty="0">
              <a:solidFill>
                <a:schemeClr val="tx1"/>
              </a:solidFill>
            </a:endParaRPr>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254" y="1312694"/>
            <a:ext cx="2747962" cy="242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777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 y="2101618"/>
            <a:ext cx="8763000" cy="864319"/>
          </a:xfrm>
          <a:prstGeom prst="rect">
            <a:avLst/>
          </a:prstGeom>
        </p:spPr>
      </p:pic>
      <p:sp>
        <p:nvSpPr>
          <p:cNvPr id="7" name="Title 6"/>
          <p:cNvSpPr>
            <a:spLocks noGrp="1"/>
          </p:cNvSpPr>
          <p:nvPr>
            <p:ph type="title"/>
          </p:nvPr>
        </p:nvSpPr>
        <p:spPr/>
        <p:txBody>
          <a:bodyPr/>
          <a:lstStyle/>
          <a:p>
            <a:r>
              <a:rPr lang="en-US" sz="2800" dirty="0" smtClean="0"/>
              <a:t>Shortcut bar</a:t>
            </a:r>
            <a:endParaRPr lang="en-US" sz="2800" dirty="0"/>
          </a:p>
        </p:txBody>
      </p:sp>
      <p:sp>
        <p:nvSpPr>
          <p:cNvPr id="6" name="Subtitle 5"/>
          <p:cNvSpPr>
            <a:spLocks noGrp="1"/>
          </p:cNvSpPr>
          <p:nvPr>
            <p:ph idx="1"/>
          </p:nvPr>
        </p:nvSpPr>
        <p:spPr>
          <a:xfrm>
            <a:off x="457200" y="4096262"/>
            <a:ext cx="8229600" cy="5128336"/>
          </a:xfrm>
        </p:spPr>
        <p:txBody>
          <a:bodyPr>
            <a:noAutofit/>
          </a:bodyPr>
          <a:lstStyle/>
          <a:p>
            <a:pPr marL="342900" indent="-342900">
              <a:buFont typeface="Arial" panose="020B0604020202020204" pitchFamily="34" charset="0"/>
              <a:buChar char="•"/>
            </a:pPr>
            <a:r>
              <a:rPr lang="en-US" sz="2400" dirty="0" smtClean="0">
                <a:solidFill>
                  <a:schemeClr val="tx1"/>
                </a:solidFill>
              </a:rPr>
              <a:t>The shortcut bar is your Polaris navigational tool</a:t>
            </a:r>
          </a:p>
          <a:p>
            <a:pPr marL="342900" indent="-342900">
              <a:buFont typeface="Arial" panose="020B0604020202020204" pitchFamily="34" charset="0"/>
              <a:buChar char="•"/>
            </a:pPr>
            <a:r>
              <a:rPr lang="en-US" sz="2400" dirty="0" smtClean="0">
                <a:solidFill>
                  <a:schemeClr val="tx1"/>
                </a:solidFill>
              </a:rPr>
              <a:t>Once you have logged in, your user name and branch abbreviation will display on the top of the shortcut bar</a:t>
            </a:r>
          </a:p>
          <a:p>
            <a:pPr marL="342900" indent="-342900">
              <a:buFont typeface="Arial" panose="020B0604020202020204" pitchFamily="34" charset="0"/>
              <a:buChar char="•"/>
            </a:pPr>
            <a:r>
              <a:rPr lang="en-US" sz="2400" dirty="0" smtClean="0">
                <a:solidFill>
                  <a:schemeClr val="tx1"/>
                </a:solidFill>
              </a:rPr>
              <a:t>The toolbar offers access to subsystems through drop-down menus or by clicking on icons</a:t>
            </a:r>
            <a:endParaRPr lang="en-US" sz="2400" dirty="0">
              <a:solidFill>
                <a:schemeClr val="tx1"/>
              </a:solidFill>
            </a:endParaRPr>
          </a:p>
        </p:txBody>
      </p:sp>
      <p:cxnSp>
        <p:nvCxnSpPr>
          <p:cNvPr id="9" name="Straight Arrow Connector 8"/>
          <p:cNvCxnSpPr/>
          <p:nvPr/>
        </p:nvCxnSpPr>
        <p:spPr>
          <a:xfrm flipH="1">
            <a:off x="1909548" y="1418863"/>
            <a:ext cx="412630" cy="9831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167349" y="1526140"/>
            <a:ext cx="788159" cy="10378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362199" y="2056491"/>
            <a:ext cx="4352499" cy="34551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Rectangle 1"/>
          <p:cNvSpPr/>
          <p:nvPr/>
        </p:nvSpPr>
        <p:spPr>
          <a:xfrm>
            <a:off x="1287280" y="1156808"/>
            <a:ext cx="2069797" cy="369332"/>
          </a:xfrm>
          <a:prstGeom prst="rect">
            <a:avLst/>
          </a:prstGeom>
        </p:spPr>
        <p:txBody>
          <a:bodyPr wrap="none">
            <a:spAutoFit/>
          </a:bodyPr>
          <a:lstStyle/>
          <a:p>
            <a:r>
              <a:rPr lang="en-US" altLang="en-US" dirty="0" smtClean="0">
                <a:latin typeface="Arial" panose="020B0604020202020204" pitchFamily="34" charset="0"/>
              </a:rPr>
              <a:t>Drop-down </a:t>
            </a:r>
            <a:r>
              <a:rPr lang="en-US" altLang="en-US" dirty="0">
                <a:latin typeface="Arial" panose="020B0604020202020204" pitchFamily="34" charset="0"/>
              </a:rPr>
              <a:t>menus</a:t>
            </a:r>
          </a:p>
        </p:txBody>
      </p:sp>
      <p:sp>
        <p:nvSpPr>
          <p:cNvPr id="3" name="Rectangle 2"/>
          <p:cNvSpPr/>
          <p:nvPr/>
        </p:nvSpPr>
        <p:spPr>
          <a:xfrm>
            <a:off x="7410039" y="1147401"/>
            <a:ext cx="736099" cy="369332"/>
          </a:xfrm>
          <a:prstGeom prst="rect">
            <a:avLst/>
          </a:prstGeom>
        </p:spPr>
        <p:txBody>
          <a:bodyPr wrap="none">
            <a:spAutoFit/>
          </a:bodyPr>
          <a:lstStyle/>
          <a:p>
            <a:r>
              <a:rPr lang="en-US" altLang="en-US" dirty="0">
                <a:latin typeface="Arial" panose="020B0604020202020204" pitchFamily="34" charset="0"/>
              </a:rPr>
              <a:t>Icons</a:t>
            </a:r>
          </a:p>
        </p:txBody>
      </p:sp>
    </p:spTree>
    <p:extLst>
      <p:ext uri="{BB962C8B-B14F-4D97-AF65-F5344CB8AC3E}">
        <p14:creationId xmlns:p14="http://schemas.microsoft.com/office/powerpoint/2010/main" val="4249794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sz="2700" dirty="0" smtClean="0"/>
              <a:t>Staff client visual alert configuration</a:t>
            </a:r>
            <a:endParaRPr lang="en-US" altLang="en-US" sz="2700" dirty="0"/>
          </a:p>
        </p:txBody>
      </p:sp>
      <p:sp>
        <p:nvSpPr>
          <p:cNvPr id="6" name="Subtitle 5"/>
          <p:cNvSpPr>
            <a:spLocks noGrp="1"/>
          </p:cNvSpPr>
          <p:nvPr>
            <p:ph idx="1"/>
          </p:nvPr>
        </p:nvSpPr>
        <p:spPr>
          <a:xfrm>
            <a:off x="150125" y="3140912"/>
            <a:ext cx="8802806" cy="5128336"/>
          </a:xfrm>
        </p:spPr>
        <p:txBody>
          <a:bodyPr>
            <a:noAutofit/>
          </a:bodyPr>
          <a:lstStyle/>
          <a:p>
            <a:pPr marL="342900" indent="-342900">
              <a:buFont typeface="Arial" panose="020B0604020202020204" pitchFamily="34" charset="0"/>
              <a:buChar char="•"/>
            </a:pPr>
            <a:r>
              <a:rPr lang="en-US" sz="2400" dirty="0" smtClean="0">
                <a:solidFill>
                  <a:schemeClr val="tx1"/>
                </a:solidFill>
              </a:rPr>
              <a:t>There are two ways to signal staff when they are logging into the training server:</a:t>
            </a:r>
          </a:p>
          <a:p>
            <a:pPr marL="800100" lvl="1" indent="-342900">
              <a:buFont typeface="Arial" panose="020B0604020202020204" pitchFamily="34" charset="0"/>
              <a:buChar char="•"/>
            </a:pPr>
            <a:r>
              <a:rPr lang="en-US" sz="2200" dirty="0" smtClean="0">
                <a:solidFill>
                  <a:schemeClr val="tx1"/>
                </a:solidFill>
              </a:rPr>
              <a:t>Logon alert message</a:t>
            </a:r>
          </a:p>
          <a:p>
            <a:pPr marL="800100" lvl="1" indent="-342900">
              <a:buFont typeface="Arial" panose="020B0604020202020204" pitchFamily="34" charset="0"/>
              <a:buChar char="•"/>
            </a:pPr>
            <a:r>
              <a:rPr lang="en-US" sz="2200" dirty="0" smtClean="0">
                <a:solidFill>
                  <a:schemeClr val="tx1"/>
                </a:solidFill>
              </a:rPr>
              <a:t>Custom title bar color</a:t>
            </a:r>
          </a:p>
          <a:p>
            <a:pPr marL="342900" indent="-342900">
              <a:buFont typeface="Arial" panose="020B0604020202020204" pitchFamily="34" charset="0"/>
              <a:buChar char="•"/>
            </a:pPr>
            <a:r>
              <a:rPr lang="en-US" sz="2400" dirty="0" smtClean="0">
                <a:solidFill>
                  <a:schemeClr val="tx1"/>
                </a:solidFill>
              </a:rPr>
              <a:t>These alerts may be used individually or in conjunction with one another</a:t>
            </a:r>
          </a:p>
          <a:p>
            <a:pPr marL="342900" indent="-342900">
              <a:buFont typeface="Arial" panose="020B0604020202020204" pitchFamily="34" charset="0"/>
              <a:buChar char="•"/>
            </a:pPr>
            <a:r>
              <a:rPr lang="en-US" sz="2400" dirty="0" smtClean="0">
                <a:solidFill>
                  <a:schemeClr val="tx1"/>
                </a:solidFill>
              </a:rPr>
              <a:t>They may be set on each server so you know immediately which server you are logging onto—training or production</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99" y="1252753"/>
            <a:ext cx="3200400" cy="158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005" y="2026695"/>
            <a:ext cx="42767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flipH="1">
            <a:off x="6886549" y="1401886"/>
            <a:ext cx="769845" cy="9023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313527" y="1815155"/>
            <a:ext cx="642937" cy="7318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704045" y="1401886"/>
            <a:ext cx="1646605" cy="369332"/>
          </a:xfrm>
          <a:prstGeom prst="rect">
            <a:avLst/>
          </a:prstGeom>
        </p:spPr>
        <p:txBody>
          <a:bodyPr wrap="none">
            <a:spAutoFit/>
          </a:bodyPr>
          <a:lstStyle/>
          <a:p>
            <a:r>
              <a:rPr lang="en-US" altLang="en-US" dirty="0">
                <a:latin typeface="Arial" panose="020B0604020202020204" pitchFamily="34" charset="0"/>
              </a:rPr>
              <a:t>Active window</a:t>
            </a:r>
          </a:p>
        </p:txBody>
      </p:sp>
      <p:sp>
        <p:nvSpPr>
          <p:cNvPr id="3" name="Rectangle 2"/>
          <p:cNvSpPr/>
          <p:nvPr/>
        </p:nvSpPr>
        <p:spPr>
          <a:xfrm>
            <a:off x="6749740" y="1006094"/>
            <a:ext cx="1813317" cy="369332"/>
          </a:xfrm>
          <a:prstGeom prst="rect">
            <a:avLst/>
          </a:prstGeom>
        </p:spPr>
        <p:txBody>
          <a:bodyPr wrap="none">
            <a:spAutoFit/>
          </a:bodyPr>
          <a:lstStyle/>
          <a:p>
            <a:r>
              <a:rPr lang="en-US" altLang="en-US" dirty="0">
                <a:latin typeface="Arial" panose="020B0604020202020204" pitchFamily="34" charset="0"/>
              </a:rPr>
              <a:t>Inactive window</a:t>
            </a:r>
          </a:p>
        </p:txBody>
      </p:sp>
    </p:spTree>
    <p:extLst>
      <p:ext uri="{BB962C8B-B14F-4D97-AF65-F5344CB8AC3E}">
        <p14:creationId xmlns:p14="http://schemas.microsoft.com/office/powerpoint/2010/main" val="3051796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Modify text size and resolution</a:t>
            </a:r>
            <a:endParaRPr lang="en-US" sz="2800" dirty="0"/>
          </a:p>
        </p:txBody>
      </p:sp>
      <p:sp>
        <p:nvSpPr>
          <p:cNvPr id="6" name="Subtitle 5"/>
          <p:cNvSpPr>
            <a:spLocks noGrp="1"/>
          </p:cNvSpPr>
          <p:nvPr>
            <p:ph idx="1"/>
          </p:nvPr>
        </p:nvSpPr>
        <p:spPr>
          <a:xfrm>
            <a:off x="388960" y="898869"/>
            <a:ext cx="8229600" cy="5128336"/>
          </a:xfrm>
        </p:spPr>
        <p:txBody>
          <a:bodyPr>
            <a:noAutofit/>
          </a:bodyPr>
          <a:lstStyle/>
          <a:p>
            <a:pPr marL="342900" indent="-342900">
              <a:buFont typeface="Arial" panose="020B0604020202020204" pitchFamily="34" charset="0"/>
              <a:buChar char="•"/>
            </a:pPr>
            <a:r>
              <a:rPr lang="en-US" sz="2400" dirty="0" smtClean="0">
                <a:solidFill>
                  <a:schemeClr val="tx1"/>
                </a:solidFill>
              </a:rPr>
              <a:t>Text:</a:t>
            </a:r>
          </a:p>
          <a:p>
            <a:pPr marL="800100" lvl="1" indent="-342900">
              <a:buFont typeface="Arial" panose="020B0604020202020204" pitchFamily="34" charset="0"/>
              <a:buChar char="•"/>
            </a:pPr>
            <a:r>
              <a:rPr lang="en-US" sz="2200" dirty="0" smtClean="0">
                <a:solidFill>
                  <a:schemeClr val="tx1"/>
                </a:solidFill>
              </a:rPr>
              <a:t>Using Control Panel/Display on your PC, you may set your computer’s display from Small to Medium or Large and the Polaris interface will reflect these changes without reducing what is visible on the screen</a:t>
            </a:r>
          </a:p>
          <a:p>
            <a:pPr marL="800100" lvl="1" indent="-342900">
              <a:buFont typeface="Arial" panose="020B0604020202020204" pitchFamily="34" charset="0"/>
              <a:buChar char="•"/>
            </a:pPr>
            <a:r>
              <a:rPr lang="en-US" sz="2200" dirty="0" smtClean="0">
                <a:solidFill>
                  <a:schemeClr val="tx1"/>
                </a:solidFill>
              </a:rPr>
              <a:t>Workstations must be running Windows Vista, Windows 7 or Windows 8.</a:t>
            </a:r>
          </a:p>
          <a:p>
            <a:pPr marL="800100" lvl="1" indent="-342900">
              <a:buFont typeface="Arial" panose="020B0604020202020204" pitchFamily="34" charset="0"/>
              <a:buChar char="•"/>
            </a:pPr>
            <a:r>
              <a:rPr lang="en-US" sz="2200" b="1" dirty="0" smtClean="0">
                <a:solidFill>
                  <a:schemeClr val="tx1"/>
                </a:solidFill>
              </a:rPr>
              <a:t>IMPORTANT</a:t>
            </a:r>
            <a:r>
              <a:rPr lang="en-US" sz="2200" dirty="0" smtClean="0">
                <a:solidFill>
                  <a:schemeClr val="tx1"/>
                </a:solidFill>
              </a:rPr>
              <a:t>—This option is not supported in Terminal Services</a:t>
            </a:r>
          </a:p>
          <a:p>
            <a:pPr marL="342900" indent="-342900">
              <a:buFont typeface="Arial" panose="020B0604020202020204" pitchFamily="34" charset="0"/>
              <a:buChar char="•"/>
            </a:pPr>
            <a:r>
              <a:rPr lang="en-US" sz="2400" dirty="0" smtClean="0">
                <a:solidFill>
                  <a:schemeClr val="tx1"/>
                </a:solidFill>
              </a:rPr>
              <a:t>Resolution:</a:t>
            </a:r>
          </a:p>
          <a:p>
            <a:pPr marL="800100" lvl="1" indent="-342900">
              <a:buFont typeface="Arial" panose="020B0604020202020204" pitchFamily="34" charset="0"/>
              <a:buChar char="•"/>
            </a:pPr>
            <a:r>
              <a:rPr lang="en-US" sz="2200" dirty="0" smtClean="0">
                <a:solidFill>
                  <a:schemeClr val="tx1"/>
                </a:solidFill>
              </a:rPr>
              <a:t>Polaris will be optimized for monitors set at 1024 x 768 resolution</a:t>
            </a:r>
          </a:p>
          <a:p>
            <a:pPr marL="800100" lvl="1" indent="-342900">
              <a:buFont typeface="Arial" panose="020B0604020202020204" pitchFamily="34" charset="0"/>
              <a:buChar char="•"/>
            </a:pPr>
            <a:r>
              <a:rPr lang="en-US" sz="2200" dirty="0" smtClean="0">
                <a:solidFill>
                  <a:schemeClr val="tx1"/>
                </a:solidFill>
              </a:rPr>
              <a:t>Customers using large monitors will be able to set them at this resolution</a:t>
            </a:r>
          </a:p>
        </p:txBody>
      </p:sp>
    </p:spTree>
    <p:extLst>
      <p:ext uri="{BB962C8B-B14F-4D97-AF65-F5344CB8AC3E}">
        <p14:creationId xmlns:p14="http://schemas.microsoft.com/office/powerpoint/2010/main" val="2372284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409700" y="506413"/>
            <a:ext cx="7461345" cy="860425"/>
          </a:xfrm>
        </p:spPr>
        <p:txBody>
          <a:bodyPr>
            <a:normAutofit/>
          </a:bodyPr>
          <a:lstStyle/>
          <a:p>
            <a:r>
              <a:rPr lang="en-US" sz="3200" dirty="0" smtClean="0"/>
              <a:t>Navigation in Polaris</a:t>
            </a:r>
            <a:endParaRPr lang="en-US" sz="3200" dirty="0"/>
          </a:p>
        </p:txBody>
      </p:sp>
      <p:sp>
        <p:nvSpPr>
          <p:cNvPr id="3" name="Content Placeholder 2"/>
          <p:cNvSpPr>
            <a:spLocks noGrp="1"/>
          </p:cNvSpPr>
          <p:nvPr>
            <p:ph sz="quarter" idx="14"/>
          </p:nvPr>
        </p:nvSpPr>
        <p:spPr/>
        <p:txBody>
          <a:bodyPr>
            <a:noAutofit/>
          </a:bodyPr>
          <a:lstStyle/>
          <a:p>
            <a:r>
              <a:rPr lang="en-US" dirty="0" smtClean="0">
                <a:solidFill>
                  <a:srgbClr val="000000"/>
                </a:solidFill>
              </a:rPr>
              <a:t>Drop-down Menus </a:t>
            </a:r>
          </a:p>
          <a:p>
            <a:r>
              <a:rPr lang="en-US" dirty="0" smtClean="0">
                <a:solidFill>
                  <a:srgbClr val="000000"/>
                </a:solidFill>
              </a:rPr>
              <a:t>Icons </a:t>
            </a:r>
          </a:p>
          <a:p>
            <a:r>
              <a:rPr lang="en-US" dirty="0" smtClean="0">
                <a:solidFill>
                  <a:srgbClr val="000000"/>
                </a:solidFill>
              </a:rPr>
              <a:t>Shortcut Keys</a:t>
            </a:r>
          </a:p>
          <a:p>
            <a:r>
              <a:rPr lang="en-US" sz="2800" dirty="0" smtClean="0">
                <a:solidFill>
                  <a:srgbClr val="000000"/>
                </a:solidFill>
              </a:rPr>
              <a:t>Linking in Polaris</a:t>
            </a:r>
          </a:p>
          <a:p>
            <a:r>
              <a:rPr lang="en-US" dirty="0" smtClean="0">
                <a:solidFill>
                  <a:srgbClr val="000000"/>
                </a:solidFill>
              </a:rPr>
              <a:t>Permission Blocks</a:t>
            </a:r>
          </a:p>
          <a:p>
            <a:r>
              <a:rPr lang="en-US" sz="2800" dirty="0" smtClean="0">
                <a:solidFill>
                  <a:srgbClr val="000000"/>
                </a:solidFill>
              </a:rPr>
              <a:t>Where to find help</a:t>
            </a:r>
            <a:endParaRPr lang="en-US" sz="2800" dirty="0">
              <a:solidFill>
                <a:srgbClr val="000000"/>
              </a:solidFill>
            </a:endParaRPr>
          </a:p>
        </p:txBody>
      </p:sp>
    </p:spTree>
    <p:extLst>
      <p:ext uri="{BB962C8B-B14F-4D97-AF65-F5344CB8AC3E}">
        <p14:creationId xmlns:p14="http://schemas.microsoft.com/office/powerpoint/2010/main" val="3025453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INNO Sales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4.1 R2 Cataloging" id="{414249D6-BAFC-4AB7-AC9F-6110E6BEA0B6}" vid="{61FF6A5C-F7E8-4860-B53F-7DB985769D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4226</TotalTime>
  <Words>1792</Words>
  <Application>Microsoft Office PowerPoint</Application>
  <PresentationFormat>On-screen Show (4:3)</PresentationFormat>
  <Paragraphs>233</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Calibri</vt:lpstr>
      <vt:lpstr>Lucida Grande</vt:lpstr>
      <vt:lpstr>Tahoma</vt:lpstr>
      <vt:lpstr>1_INNO Sales Theme</vt:lpstr>
      <vt:lpstr>Introduction to Polaris ILS</vt:lpstr>
      <vt:lpstr>PowerPoint Presentation</vt:lpstr>
      <vt:lpstr>Logging On and Off of the client</vt:lpstr>
      <vt:lpstr>Logging On and Off of the client</vt:lpstr>
      <vt:lpstr>Logging On and Off of the client</vt:lpstr>
      <vt:lpstr>Shortcut bar</vt:lpstr>
      <vt:lpstr>Staff client visual alert configuration</vt:lpstr>
      <vt:lpstr>Modify text size and resolution</vt:lpstr>
      <vt:lpstr>PowerPoint Presentation</vt:lpstr>
      <vt:lpstr>Dropdown menus</vt:lpstr>
      <vt:lpstr>Icons</vt:lpstr>
      <vt:lpstr>Shortcut keys</vt:lpstr>
      <vt:lpstr>Linking in Polaris</vt:lpstr>
      <vt:lpstr>Permission blocks</vt:lpstr>
      <vt:lpstr>Where to find help</vt:lpstr>
      <vt:lpstr>PowerPoint Presentation</vt:lpstr>
      <vt:lpstr>Find Tool</vt:lpstr>
      <vt:lpstr>Types of searches</vt:lpstr>
      <vt:lpstr>Types of searches</vt:lpstr>
      <vt:lpstr>Types of searches</vt:lpstr>
      <vt:lpstr>Types of searches</vt:lpstr>
      <vt:lpstr>Types of Searches</vt:lpstr>
      <vt:lpstr>Setting user defaults</vt:lpstr>
      <vt:lpstr>Wildcard characters</vt:lpstr>
      <vt:lpstr>Find tool tabs--General</vt:lpstr>
      <vt:lpstr>Find tool tabs--scoping</vt:lpstr>
      <vt:lpstr>Find tool tabs—branches and collections</vt:lpstr>
      <vt:lpstr>Additional Find Tool Searches</vt:lpstr>
      <vt:lpstr>Search results</vt:lpstr>
      <vt:lpstr>Search results</vt:lpstr>
      <vt:lpstr>Search results</vt:lpstr>
      <vt:lpstr>PowerPoint Presentation</vt:lpstr>
      <vt:lpstr>Workform layout</vt:lpstr>
      <vt:lpstr>Workform layout</vt:lpstr>
      <vt:lpstr>Property sheets</vt:lpstr>
      <vt:lpstr>PowerPoint Presentation</vt:lpstr>
      <vt:lpstr>Purpose and types of record sets</vt:lpstr>
      <vt:lpstr>Creating Record Sets</vt:lpstr>
      <vt:lpstr>Creating record sets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OPEN</dc:title>
  <dc:creator>Jon Moggio</dc:creator>
  <cp:lastModifiedBy>Gretchen Vandenberg</cp:lastModifiedBy>
  <cp:revision>384</cp:revision>
  <dcterms:created xsi:type="dcterms:W3CDTF">2013-07-08T18:26:23Z</dcterms:created>
  <dcterms:modified xsi:type="dcterms:W3CDTF">2016-01-22T17:24:27Z</dcterms:modified>
</cp:coreProperties>
</file>